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9" r:id="rId2"/>
    <p:sldId id="410" r:id="rId3"/>
    <p:sldId id="448" r:id="rId4"/>
    <p:sldId id="449" r:id="rId5"/>
    <p:sldId id="450" r:id="rId6"/>
    <p:sldId id="451" r:id="rId7"/>
    <p:sldId id="452" r:id="rId8"/>
    <p:sldId id="453" r:id="rId9"/>
    <p:sldId id="454" r:id="rId10"/>
    <p:sldId id="455" r:id="rId11"/>
    <p:sldId id="456" r:id="rId12"/>
    <p:sldId id="457" r:id="rId13"/>
    <p:sldId id="447" r:id="rId14"/>
    <p:sldId id="411" r:id="rId15"/>
  </p:sldIdLst>
  <p:sldSz cx="9906000" cy="6858000" type="A4"/>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01E"/>
    <a:srgbClr val="2C5131"/>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007" autoAdjust="0"/>
    <p:restoredTop sz="94660"/>
  </p:normalViewPr>
  <p:slideViewPr>
    <p:cSldViewPr snapToGrid="0" snapToObjects="1">
      <p:cViewPr varScale="1">
        <p:scale>
          <a:sx n="63" d="100"/>
          <a:sy n="63" d="100"/>
        </p:scale>
        <p:origin x="908" y="52"/>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Phiri" userId="72ee1650-8a47-4c1e-a9ab-4c5296074435" providerId="ADAL" clId="{E6E361FE-4181-42EA-B6E7-434428432993}"/>
    <pc:docChg chg="undo custSel addSld delSld modSld">
      <pc:chgData name="Christopher Phiri" userId="72ee1650-8a47-4c1e-a9ab-4c5296074435" providerId="ADAL" clId="{E6E361FE-4181-42EA-B6E7-434428432993}" dt="2026-07-23T06:28:35.203" v="469" actId="47"/>
      <pc:docMkLst>
        <pc:docMk/>
      </pc:docMkLst>
      <pc:sldChg chg="del">
        <pc:chgData name="Christopher Phiri" userId="72ee1650-8a47-4c1e-a9ab-4c5296074435" providerId="ADAL" clId="{E6E361FE-4181-42EA-B6E7-434428432993}" dt="2026-07-23T06:18:09.198" v="185" actId="47"/>
        <pc:sldMkLst>
          <pc:docMk/>
          <pc:sldMk cId="2951206676" sldId="262"/>
        </pc:sldMkLst>
      </pc:sldChg>
      <pc:sldChg chg="del">
        <pc:chgData name="Christopher Phiri" userId="72ee1650-8a47-4c1e-a9ab-4c5296074435" providerId="ADAL" clId="{E6E361FE-4181-42EA-B6E7-434428432993}" dt="2026-07-23T06:13:35.685" v="109" actId="47"/>
        <pc:sldMkLst>
          <pc:docMk/>
          <pc:sldMk cId="1629912091" sldId="289"/>
        </pc:sldMkLst>
      </pc:sldChg>
      <pc:sldChg chg="del">
        <pc:chgData name="Christopher Phiri" userId="72ee1650-8a47-4c1e-a9ab-4c5296074435" providerId="ADAL" clId="{E6E361FE-4181-42EA-B6E7-434428432993}" dt="2026-07-23T06:18:11.171" v="189" actId="47"/>
        <pc:sldMkLst>
          <pc:docMk/>
          <pc:sldMk cId="86919781" sldId="294"/>
        </pc:sldMkLst>
      </pc:sldChg>
      <pc:sldChg chg="del">
        <pc:chgData name="Christopher Phiri" userId="72ee1650-8a47-4c1e-a9ab-4c5296074435" providerId="ADAL" clId="{E6E361FE-4181-42EA-B6E7-434428432993}" dt="2026-07-23T06:13:25.344" v="99" actId="47"/>
        <pc:sldMkLst>
          <pc:docMk/>
          <pc:sldMk cId="2324842457" sldId="429"/>
        </pc:sldMkLst>
      </pc:sldChg>
      <pc:sldChg chg="del">
        <pc:chgData name="Christopher Phiri" userId="72ee1650-8a47-4c1e-a9ab-4c5296074435" providerId="ADAL" clId="{E6E361FE-4181-42EA-B6E7-434428432993}" dt="2026-07-23T06:13:26.640" v="100" actId="47"/>
        <pc:sldMkLst>
          <pc:docMk/>
          <pc:sldMk cId="1972976796" sldId="430"/>
        </pc:sldMkLst>
      </pc:sldChg>
      <pc:sldChg chg="del">
        <pc:chgData name="Christopher Phiri" userId="72ee1650-8a47-4c1e-a9ab-4c5296074435" providerId="ADAL" clId="{E6E361FE-4181-42EA-B6E7-434428432993}" dt="2026-07-23T06:13:28.601" v="101" actId="47"/>
        <pc:sldMkLst>
          <pc:docMk/>
          <pc:sldMk cId="1727155714" sldId="431"/>
        </pc:sldMkLst>
      </pc:sldChg>
      <pc:sldChg chg="del">
        <pc:chgData name="Christopher Phiri" userId="72ee1650-8a47-4c1e-a9ab-4c5296074435" providerId="ADAL" clId="{E6E361FE-4181-42EA-B6E7-434428432993}" dt="2026-07-23T06:13:29.328" v="102" actId="47"/>
        <pc:sldMkLst>
          <pc:docMk/>
          <pc:sldMk cId="983134478" sldId="432"/>
        </pc:sldMkLst>
      </pc:sldChg>
      <pc:sldChg chg="del">
        <pc:chgData name="Christopher Phiri" userId="72ee1650-8a47-4c1e-a9ab-4c5296074435" providerId="ADAL" clId="{E6E361FE-4181-42EA-B6E7-434428432993}" dt="2026-07-23T06:13:30.081" v="103" actId="47"/>
        <pc:sldMkLst>
          <pc:docMk/>
          <pc:sldMk cId="2958417653" sldId="433"/>
        </pc:sldMkLst>
      </pc:sldChg>
      <pc:sldChg chg="del">
        <pc:chgData name="Christopher Phiri" userId="72ee1650-8a47-4c1e-a9ab-4c5296074435" providerId="ADAL" clId="{E6E361FE-4181-42EA-B6E7-434428432993}" dt="2026-07-23T06:13:30.832" v="104" actId="47"/>
        <pc:sldMkLst>
          <pc:docMk/>
          <pc:sldMk cId="502339286" sldId="434"/>
        </pc:sldMkLst>
      </pc:sldChg>
      <pc:sldChg chg="del">
        <pc:chgData name="Christopher Phiri" userId="72ee1650-8a47-4c1e-a9ab-4c5296074435" providerId="ADAL" clId="{E6E361FE-4181-42EA-B6E7-434428432993}" dt="2026-07-23T06:13:31.632" v="105" actId="47"/>
        <pc:sldMkLst>
          <pc:docMk/>
          <pc:sldMk cId="662123344" sldId="435"/>
        </pc:sldMkLst>
      </pc:sldChg>
      <pc:sldChg chg="del">
        <pc:chgData name="Christopher Phiri" userId="72ee1650-8a47-4c1e-a9ab-4c5296074435" providerId="ADAL" clId="{E6E361FE-4181-42EA-B6E7-434428432993}" dt="2026-07-23T06:13:32.548" v="106" actId="47"/>
        <pc:sldMkLst>
          <pc:docMk/>
          <pc:sldMk cId="2908949853" sldId="436"/>
        </pc:sldMkLst>
      </pc:sldChg>
      <pc:sldChg chg="del">
        <pc:chgData name="Christopher Phiri" userId="72ee1650-8a47-4c1e-a9ab-4c5296074435" providerId="ADAL" clId="{E6E361FE-4181-42EA-B6E7-434428432993}" dt="2026-07-23T06:13:33.314" v="107" actId="47"/>
        <pc:sldMkLst>
          <pc:docMk/>
          <pc:sldMk cId="3078780307" sldId="437"/>
        </pc:sldMkLst>
      </pc:sldChg>
      <pc:sldChg chg="del">
        <pc:chgData name="Christopher Phiri" userId="72ee1650-8a47-4c1e-a9ab-4c5296074435" providerId="ADAL" clId="{E6E361FE-4181-42EA-B6E7-434428432993}" dt="2026-07-23T06:13:34.479" v="108" actId="47"/>
        <pc:sldMkLst>
          <pc:docMk/>
          <pc:sldMk cId="1669780475" sldId="438"/>
        </pc:sldMkLst>
      </pc:sldChg>
      <pc:sldChg chg="del">
        <pc:chgData name="Christopher Phiri" userId="72ee1650-8a47-4c1e-a9ab-4c5296074435" providerId="ADAL" clId="{E6E361FE-4181-42EA-B6E7-434428432993}" dt="2026-07-23T06:13:36.568" v="110" actId="47"/>
        <pc:sldMkLst>
          <pc:docMk/>
          <pc:sldMk cId="2718557096" sldId="439"/>
        </pc:sldMkLst>
      </pc:sldChg>
      <pc:sldChg chg="del">
        <pc:chgData name="Christopher Phiri" userId="72ee1650-8a47-4c1e-a9ab-4c5296074435" providerId="ADAL" clId="{E6E361FE-4181-42EA-B6E7-434428432993}" dt="2026-07-23T06:18:09.558" v="186" actId="47"/>
        <pc:sldMkLst>
          <pc:docMk/>
          <pc:sldMk cId="2806405620" sldId="440"/>
        </pc:sldMkLst>
      </pc:sldChg>
      <pc:sldChg chg="del">
        <pc:chgData name="Christopher Phiri" userId="72ee1650-8a47-4c1e-a9ab-4c5296074435" providerId="ADAL" clId="{E6E361FE-4181-42EA-B6E7-434428432993}" dt="2026-07-23T06:18:10.245" v="187" actId="47"/>
        <pc:sldMkLst>
          <pc:docMk/>
          <pc:sldMk cId="2154034714" sldId="441"/>
        </pc:sldMkLst>
      </pc:sldChg>
      <pc:sldChg chg="del">
        <pc:chgData name="Christopher Phiri" userId="72ee1650-8a47-4c1e-a9ab-4c5296074435" providerId="ADAL" clId="{E6E361FE-4181-42EA-B6E7-434428432993}" dt="2026-07-23T06:18:10.612" v="188" actId="47"/>
        <pc:sldMkLst>
          <pc:docMk/>
          <pc:sldMk cId="3785861972" sldId="442"/>
        </pc:sldMkLst>
      </pc:sldChg>
      <pc:sldChg chg="del">
        <pc:chgData name="Christopher Phiri" userId="72ee1650-8a47-4c1e-a9ab-4c5296074435" providerId="ADAL" clId="{E6E361FE-4181-42EA-B6E7-434428432993}" dt="2026-07-23T06:25:40.768" v="320" actId="47"/>
        <pc:sldMkLst>
          <pc:docMk/>
          <pc:sldMk cId="3972022713" sldId="443"/>
        </pc:sldMkLst>
      </pc:sldChg>
      <pc:sldChg chg="del">
        <pc:chgData name="Christopher Phiri" userId="72ee1650-8a47-4c1e-a9ab-4c5296074435" providerId="ADAL" clId="{E6E361FE-4181-42EA-B6E7-434428432993}" dt="2026-07-23T06:26:02.335" v="352" actId="47"/>
        <pc:sldMkLst>
          <pc:docMk/>
          <pc:sldMk cId="3826914852" sldId="444"/>
        </pc:sldMkLst>
      </pc:sldChg>
      <pc:sldChg chg="del">
        <pc:chgData name="Christopher Phiri" userId="72ee1650-8a47-4c1e-a9ab-4c5296074435" providerId="ADAL" clId="{E6E361FE-4181-42EA-B6E7-434428432993}" dt="2026-07-23T06:27:15.745" v="412" actId="47"/>
        <pc:sldMkLst>
          <pc:docMk/>
          <pc:sldMk cId="1864324862" sldId="445"/>
        </pc:sldMkLst>
      </pc:sldChg>
      <pc:sldChg chg="del">
        <pc:chgData name="Christopher Phiri" userId="72ee1650-8a47-4c1e-a9ab-4c5296074435" providerId="ADAL" clId="{E6E361FE-4181-42EA-B6E7-434428432993}" dt="2026-07-23T06:28:35.203" v="469" actId="47"/>
        <pc:sldMkLst>
          <pc:docMk/>
          <pc:sldMk cId="608712701" sldId="446"/>
        </pc:sldMkLst>
      </pc:sldChg>
      <pc:sldChg chg="modSp mod">
        <pc:chgData name="Christopher Phiri" userId="72ee1650-8a47-4c1e-a9ab-4c5296074435" providerId="ADAL" clId="{E6E361FE-4181-42EA-B6E7-434428432993}" dt="2026-07-23T06:10:16.155" v="8" actId="12"/>
        <pc:sldMkLst>
          <pc:docMk/>
          <pc:sldMk cId="535078580" sldId="452"/>
        </pc:sldMkLst>
        <pc:spChg chg="mod">
          <ac:chgData name="Christopher Phiri" userId="72ee1650-8a47-4c1e-a9ab-4c5296074435" providerId="ADAL" clId="{E6E361FE-4181-42EA-B6E7-434428432993}" dt="2026-07-23T06:10:16.155" v="8" actId="12"/>
          <ac:spMkLst>
            <pc:docMk/>
            <pc:sldMk cId="535078580" sldId="452"/>
            <ac:spMk id="3" creationId="{9B47BE7B-3479-4422-67D4-5BFDB32CE16E}"/>
          </ac:spMkLst>
        </pc:spChg>
      </pc:sldChg>
      <pc:sldChg chg="modSp new mod">
        <pc:chgData name="Christopher Phiri" userId="72ee1650-8a47-4c1e-a9ab-4c5296074435" providerId="ADAL" clId="{E6E361FE-4181-42EA-B6E7-434428432993}" dt="2026-07-23T06:12:46.472" v="72" actId="27636"/>
        <pc:sldMkLst>
          <pc:docMk/>
          <pc:sldMk cId="603080135" sldId="453"/>
        </pc:sldMkLst>
        <pc:spChg chg="mod">
          <ac:chgData name="Christopher Phiri" userId="72ee1650-8a47-4c1e-a9ab-4c5296074435" providerId="ADAL" clId="{E6E361FE-4181-42EA-B6E7-434428432993}" dt="2026-07-23T06:10:59.755" v="37" actId="1076"/>
          <ac:spMkLst>
            <pc:docMk/>
            <pc:sldMk cId="603080135" sldId="453"/>
            <ac:spMk id="2" creationId="{C02B0502-DD39-4D2B-1E78-4992632A9029}"/>
          </ac:spMkLst>
        </pc:spChg>
        <pc:spChg chg="mod">
          <ac:chgData name="Christopher Phiri" userId="72ee1650-8a47-4c1e-a9ab-4c5296074435" providerId="ADAL" clId="{E6E361FE-4181-42EA-B6E7-434428432993}" dt="2026-07-23T06:12:46.472" v="72" actId="27636"/>
          <ac:spMkLst>
            <pc:docMk/>
            <pc:sldMk cId="603080135" sldId="453"/>
            <ac:spMk id="3" creationId="{4296B182-4640-C4BC-B25D-4884EF022827}"/>
          </ac:spMkLst>
        </pc:spChg>
      </pc:sldChg>
      <pc:sldChg chg="modSp new mod">
        <pc:chgData name="Christopher Phiri" userId="72ee1650-8a47-4c1e-a9ab-4c5296074435" providerId="ADAL" clId="{E6E361FE-4181-42EA-B6E7-434428432993}" dt="2026-07-23T06:13:18.157" v="98" actId="255"/>
        <pc:sldMkLst>
          <pc:docMk/>
          <pc:sldMk cId="4134960537" sldId="454"/>
        </pc:sldMkLst>
        <pc:spChg chg="mod">
          <ac:chgData name="Christopher Phiri" userId="72ee1650-8a47-4c1e-a9ab-4c5296074435" providerId="ADAL" clId="{E6E361FE-4181-42EA-B6E7-434428432993}" dt="2026-07-23T06:13:09.645" v="96" actId="113"/>
          <ac:spMkLst>
            <pc:docMk/>
            <pc:sldMk cId="4134960537" sldId="454"/>
            <ac:spMk id="2" creationId="{0D6C69F8-A8E4-8C3B-BD0B-412D660C2C49}"/>
          </ac:spMkLst>
        </pc:spChg>
        <pc:spChg chg="mod">
          <ac:chgData name="Christopher Phiri" userId="72ee1650-8a47-4c1e-a9ab-4c5296074435" providerId="ADAL" clId="{E6E361FE-4181-42EA-B6E7-434428432993}" dt="2026-07-23T06:13:18.157" v="98" actId="255"/>
          <ac:spMkLst>
            <pc:docMk/>
            <pc:sldMk cId="4134960537" sldId="454"/>
            <ac:spMk id="3" creationId="{031BBFD7-5EF3-71B8-737A-01924BB1D096}"/>
          </ac:spMkLst>
        </pc:spChg>
      </pc:sldChg>
      <pc:sldChg chg="modSp new mod">
        <pc:chgData name="Christopher Phiri" userId="72ee1650-8a47-4c1e-a9ab-4c5296074435" providerId="ADAL" clId="{E6E361FE-4181-42EA-B6E7-434428432993}" dt="2026-07-23T06:16:09.819" v="139" actId="255"/>
        <pc:sldMkLst>
          <pc:docMk/>
          <pc:sldMk cId="3563995643" sldId="455"/>
        </pc:sldMkLst>
        <pc:spChg chg="mod">
          <ac:chgData name="Christopher Phiri" userId="72ee1650-8a47-4c1e-a9ab-4c5296074435" providerId="ADAL" clId="{E6E361FE-4181-42EA-B6E7-434428432993}" dt="2026-07-23T06:14:31.365" v="119" actId="1076"/>
          <ac:spMkLst>
            <pc:docMk/>
            <pc:sldMk cId="3563995643" sldId="455"/>
            <ac:spMk id="2" creationId="{EB0C041A-F67B-BDBB-246B-F2F51D3AF73A}"/>
          </ac:spMkLst>
        </pc:spChg>
        <pc:spChg chg="mod">
          <ac:chgData name="Christopher Phiri" userId="72ee1650-8a47-4c1e-a9ab-4c5296074435" providerId="ADAL" clId="{E6E361FE-4181-42EA-B6E7-434428432993}" dt="2026-07-23T06:16:09.819" v="139" actId="255"/>
          <ac:spMkLst>
            <pc:docMk/>
            <pc:sldMk cId="3563995643" sldId="455"/>
            <ac:spMk id="3" creationId="{C248E21B-3F3D-64BD-2FCA-B8F9BD494E59}"/>
          </ac:spMkLst>
        </pc:spChg>
      </pc:sldChg>
      <pc:sldChg chg="modSp new mod">
        <pc:chgData name="Christopher Phiri" userId="72ee1650-8a47-4c1e-a9ab-4c5296074435" providerId="ADAL" clId="{E6E361FE-4181-42EA-B6E7-434428432993}" dt="2026-07-23T06:15:57.532" v="138" actId="1076"/>
        <pc:sldMkLst>
          <pc:docMk/>
          <pc:sldMk cId="4044405713" sldId="456"/>
        </pc:sldMkLst>
        <pc:spChg chg="mod">
          <ac:chgData name="Christopher Phiri" userId="72ee1650-8a47-4c1e-a9ab-4c5296074435" providerId="ADAL" clId="{E6E361FE-4181-42EA-B6E7-434428432993}" dt="2026-07-23T06:15:57.532" v="138" actId="1076"/>
          <ac:spMkLst>
            <pc:docMk/>
            <pc:sldMk cId="4044405713" sldId="456"/>
            <ac:spMk id="2" creationId="{188B7B8C-68A0-93AF-3CC5-CEA0E6F2C583}"/>
          </ac:spMkLst>
        </pc:spChg>
        <pc:spChg chg="mod">
          <ac:chgData name="Christopher Phiri" userId="72ee1650-8a47-4c1e-a9ab-4c5296074435" providerId="ADAL" clId="{E6E361FE-4181-42EA-B6E7-434428432993}" dt="2026-07-23T06:15:31.342" v="132" actId="255"/>
          <ac:spMkLst>
            <pc:docMk/>
            <pc:sldMk cId="4044405713" sldId="456"/>
            <ac:spMk id="3" creationId="{E77FA669-33FF-7C30-7BBC-E4101D3859B6}"/>
          </ac:spMkLst>
        </pc:spChg>
      </pc:sldChg>
      <pc:sldChg chg="modSp new mod">
        <pc:chgData name="Christopher Phiri" userId="72ee1650-8a47-4c1e-a9ab-4c5296074435" providerId="ADAL" clId="{E6E361FE-4181-42EA-B6E7-434428432993}" dt="2026-07-23T06:28:30.329" v="468" actId="12"/>
        <pc:sldMkLst>
          <pc:docMk/>
          <pc:sldMk cId="641844065" sldId="457"/>
        </pc:sldMkLst>
        <pc:spChg chg="mod">
          <ac:chgData name="Christopher Phiri" userId="72ee1650-8a47-4c1e-a9ab-4c5296074435" providerId="ADAL" clId="{E6E361FE-4181-42EA-B6E7-434428432993}" dt="2026-07-23T06:17:04.117" v="171" actId="113"/>
          <ac:spMkLst>
            <pc:docMk/>
            <pc:sldMk cId="641844065" sldId="457"/>
            <ac:spMk id="2" creationId="{A0B838DE-43F2-8052-F036-8FB3EE7B449B}"/>
          </ac:spMkLst>
        </pc:spChg>
        <pc:spChg chg="mod">
          <ac:chgData name="Christopher Phiri" userId="72ee1650-8a47-4c1e-a9ab-4c5296074435" providerId="ADAL" clId="{E6E361FE-4181-42EA-B6E7-434428432993}" dt="2026-07-23T06:28:30.329" v="468" actId="12"/>
          <ac:spMkLst>
            <pc:docMk/>
            <pc:sldMk cId="641844065" sldId="457"/>
            <ac:spMk id="3" creationId="{7A7055C2-9121-BBC4-AC34-7759DF4061E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E6EB033A-F01D-0F44-A9D9-F5216CFE8F05}" type="datetimeFigureOut">
              <a:rPr lang="en-US" smtClean="0"/>
              <a:pPr/>
              <a:t>7/23/2026</a:t>
            </a:fld>
            <a:endParaRPr lang="en-US"/>
          </a:p>
        </p:txBody>
      </p:sp>
      <p:sp>
        <p:nvSpPr>
          <p:cNvPr id="4" name="Footer Placeholder 3"/>
          <p:cNvSpPr>
            <a:spLocks noGrp="1"/>
          </p:cNvSpPr>
          <p:nvPr>
            <p:ph type="ftr" sz="quarter" idx="2"/>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0D95C03F-A81D-6A45-B333-E7A057F1CD07}" type="slidenum">
              <a:rPr lang="en-US" smtClean="0"/>
              <a:pPr/>
              <a:t>‹#›</a:t>
            </a:fld>
            <a:endParaRPr lang="en-US"/>
          </a:p>
        </p:txBody>
      </p:sp>
    </p:spTree>
    <p:extLst>
      <p:ext uri="{BB962C8B-B14F-4D97-AF65-F5344CB8AC3E}">
        <p14:creationId xmlns:p14="http://schemas.microsoft.com/office/powerpoint/2010/main" val="25111955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73ED84F-C682-0947-9405-5F9E6CCC9BBC}" type="datetimeFigureOut">
              <a:rPr lang="en-US" smtClean="0"/>
              <a:pPr/>
              <a:t>7/23/2026</a:t>
            </a:fld>
            <a:endParaRPr lang="en-US"/>
          </a:p>
        </p:txBody>
      </p:sp>
      <p:sp>
        <p:nvSpPr>
          <p:cNvPr id="4" name="Slide Image Placeholder 3"/>
          <p:cNvSpPr>
            <a:spLocks noGrp="1" noRot="1" noChangeAspect="1"/>
          </p:cNvSpPr>
          <p:nvPr>
            <p:ph type="sldImg" idx="2"/>
          </p:nvPr>
        </p:nvSpPr>
        <p:spPr>
          <a:xfrm>
            <a:off x="708025" y="744538"/>
            <a:ext cx="537845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1F9D29D2-06BA-CD44-B037-CDB34617D45F}" type="slidenum">
              <a:rPr lang="en-US" smtClean="0"/>
              <a:pPr/>
              <a:t>‹#›</a:t>
            </a:fld>
            <a:endParaRPr lang="en-US"/>
          </a:p>
        </p:txBody>
      </p:sp>
    </p:spTree>
    <p:extLst>
      <p:ext uri="{BB962C8B-B14F-4D97-AF65-F5344CB8AC3E}">
        <p14:creationId xmlns:p14="http://schemas.microsoft.com/office/powerpoint/2010/main" val="38231941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DADDA-B8FB-AA4B-A887-6C5CDF283F9E}" type="datetime1">
              <a:rPr lang="en-ZA" smtClean="0"/>
              <a:t>2026/07/23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52223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809248-151B-8B40-98A3-181CEA1C3273}" type="datetime1">
              <a:rPr lang="en-ZA" smtClean="0"/>
              <a:t>2026/07/23</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07694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E353B0-197E-6F4B-8797-DD3362712B24}" type="datetime1">
              <a:rPr lang="en-ZA" smtClean="0"/>
              <a:t>2026/07/23</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443492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48F32E-946D-884E-8F53-E56AD64B34A4}" type="datetime1">
              <a:rPr lang="en-ZA" smtClean="0"/>
              <a:t>2026/07/23</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104899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80D73E-7D69-BA43-B4BA-48A221F288A3}" type="datetime1">
              <a:rPr lang="en-ZA" smtClean="0"/>
              <a:t>2026/07/23</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771448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9D7DD5-7A7D-2242-9B38-DACB8F8D4546}" type="datetime1">
              <a:rPr lang="en-ZA" smtClean="0"/>
              <a:t>2026/07/23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298890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5DB1D-5210-E94D-BE03-C1259CA517AD}" type="datetime1">
              <a:rPr lang="en-ZA" smtClean="0"/>
              <a:t>2026/07/23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AC5568-C467-DA4E-A229-6C912B895CA4}" type="slidenum">
              <a:rPr lang="en-US" smtClean="0"/>
              <a:pPr/>
              <a:t>‹#›</a:t>
            </a:fld>
            <a:endParaRPr lang="en-US"/>
          </a:p>
        </p:txBody>
      </p:sp>
      <p:pic>
        <p:nvPicPr>
          <p:cNvPr id="6" name="Picture 5">
            <a:extLst>
              <a:ext uri="{FF2B5EF4-FFF2-40B4-BE49-F238E27FC236}">
                <a16:creationId xmlns:a16="http://schemas.microsoft.com/office/drawing/2014/main" id="{160788CE-FBCF-5F30-606C-C33278976B55}"/>
              </a:ext>
            </a:extLst>
          </p:cNvPr>
          <p:cNvPicPr>
            <a:picLocks noChangeAspect="1"/>
          </p:cNvPicPr>
          <p:nvPr userDrawn="1"/>
        </p:nvPicPr>
        <p:blipFill>
          <a:blip r:embed="rId2"/>
          <a:stretch>
            <a:fillRect/>
          </a:stretch>
        </p:blipFill>
        <p:spPr>
          <a:xfrm>
            <a:off x="-55732" y="1570027"/>
            <a:ext cx="9905999" cy="473365"/>
          </a:xfrm>
          <a:prstGeom prst="rect">
            <a:avLst/>
          </a:prstGeom>
        </p:spPr>
      </p:pic>
      <p:cxnSp>
        <p:nvCxnSpPr>
          <p:cNvPr id="7" name="Straight Connector 6">
            <a:extLst>
              <a:ext uri="{FF2B5EF4-FFF2-40B4-BE49-F238E27FC236}">
                <a16:creationId xmlns:a16="http://schemas.microsoft.com/office/drawing/2014/main" id="{750CE56D-00FF-51F1-67E3-A8337FE2DCBB}"/>
              </a:ext>
            </a:extLst>
          </p:cNvPr>
          <p:cNvCxnSpPr>
            <a:cxnSpLocks/>
          </p:cNvCxnSpPr>
          <p:nvPr userDrawn="1"/>
        </p:nvCxnSpPr>
        <p:spPr>
          <a:xfrm>
            <a:off x="-55732" y="1597616"/>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white background with green text&#10;&#10;AI-generated content may be incorrect.">
            <a:extLst>
              <a:ext uri="{FF2B5EF4-FFF2-40B4-BE49-F238E27FC236}">
                <a16:creationId xmlns:a16="http://schemas.microsoft.com/office/drawing/2014/main" id="{D50AB339-1F46-8AAE-D70F-30A370D348E8}"/>
              </a:ext>
            </a:extLst>
          </p:cNvPr>
          <p:cNvPicPr>
            <a:picLocks noChangeAspect="1"/>
          </p:cNvPicPr>
          <p:nvPr userDrawn="1"/>
        </p:nvPicPr>
        <p:blipFill>
          <a:blip r:embed="rId3"/>
          <a:stretch>
            <a:fillRect/>
          </a:stretch>
        </p:blipFill>
        <p:spPr>
          <a:xfrm>
            <a:off x="2602253" y="2095782"/>
            <a:ext cx="9507638" cy="6721476"/>
          </a:xfrm>
          <a:prstGeom prst="rect">
            <a:avLst/>
          </a:prstGeom>
        </p:spPr>
      </p:pic>
    </p:spTree>
    <p:extLst>
      <p:ext uri="{BB962C8B-B14F-4D97-AF65-F5344CB8AC3E}">
        <p14:creationId xmlns:p14="http://schemas.microsoft.com/office/powerpoint/2010/main" val="298096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6B051-D977-1646-A2CA-85C67CA1E78F}" type="datetime1">
              <a:rPr lang="en-ZA" smtClean="0"/>
              <a:t>2026/07/23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4000300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8A9591-4CA4-B844-A168-479974686812}" type="datetime1">
              <a:rPr lang="en-ZA" smtClean="0"/>
              <a:t>2026/07/23</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58577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540A4A-D126-5E4D-8CBB-234F3F7FC16F}" type="datetime1">
              <a:rPr lang="en-ZA" smtClean="0"/>
              <a:t>2026/07/23</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82533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55444D-DFDA-B34E-BEEE-857B1537E870}" type="datetime1">
              <a:rPr lang="en-ZA" smtClean="0"/>
              <a:t>2026/07/23</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331853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descr="A white background with green text&#10;&#10;AI-generated content may be incorrect.">
            <a:extLst>
              <a:ext uri="{FF2B5EF4-FFF2-40B4-BE49-F238E27FC236}">
                <a16:creationId xmlns:a16="http://schemas.microsoft.com/office/drawing/2014/main" id="{1B137ADC-E8C6-6E74-7FD7-46ED6209FDBF}"/>
              </a:ext>
            </a:extLst>
          </p:cNvPr>
          <p:cNvPicPr>
            <a:picLocks noChangeAspect="1"/>
          </p:cNvPicPr>
          <p:nvPr userDrawn="1"/>
        </p:nvPicPr>
        <p:blipFill>
          <a:blip r:embed="rId13"/>
          <a:stretch>
            <a:fillRect/>
          </a:stretch>
        </p:blipFill>
        <p:spPr>
          <a:xfrm>
            <a:off x="0" y="-72551"/>
            <a:ext cx="9906000" cy="7003100"/>
          </a:xfrm>
          <a:prstGeom prst="rect">
            <a:avLst/>
          </a:prstGeom>
        </p:spPr>
      </p:pic>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82DC1E-0A4C-5347-BED2-B001A7CB7E08}" type="datetime1">
              <a:rPr lang="en-ZA" smtClean="0"/>
              <a:t>2026/07/23</a:t>
            </a:fld>
            <a:endParaRPr lang="en-US"/>
          </a:p>
        </p:txBody>
      </p:sp>
      <p:sp>
        <p:nvSpPr>
          <p:cNvPr id="5" name="Footer Placeholder 4"/>
          <p:cNvSpPr>
            <a:spLocks noGrp="1"/>
          </p:cNvSpPr>
          <p:nvPr>
            <p:ph type="ftr" sz="quarter" idx="3"/>
          </p:nvPr>
        </p:nvSpPr>
        <p:spPr>
          <a:xfrm>
            <a:off x="627380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592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39AC5568-C467-DA4E-A229-6C912B895CA4}" type="slidenum">
              <a:rPr lang="en-US" smtClean="0"/>
              <a:pPr algn="ctr"/>
              <a:t>‹#›</a:t>
            </a:fld>
            <a:endParaRPr lang="en-US" dirty="0"/>
          </a:p>
        </p:txBody>
      </p:sp>
      <p:pic>
        <p:nvPicPr>
          <p:cNvPr id="11" name="Picture 10">
            <a:extLst>
              <a:ext uri="{FF2B5EF4-FFF2-40B4-BE49-F238E27FC236}">
                <a16:creationId xmlns:a16="http://schemas.microsoft.com/office/drawing/2014/main" id="{63887DB3-070C-C8E5-4D25-B57922D5E51C}"/>
              </a:ext>
            </a:extLst>
          </p:cNvPr>
          <p:cNvPicPr>
            <a:picLocks noChangeAspect="1"/>
          </p:cNvPicPr>
          <p:nvPr userDrawn="1"/>
        </p:nvPicPr>
        <p:blipFill>
          <a:blip r:embed="rId14"/>
          <a:stretch>
            <a:fillRect/>
          </a:stretch>
        </p:blipFill>
        <p:spPr>
          <a:xfrm>
            <a:off x="0" y="943432"/>
            <a:ext cx="9906000" cy="430073"/>
          </a:xfrm>
          <a:prstGeom prst="rect">
            <a:avLst/>
          </a:prstGeom>
        </p:spPr>
      </p:pic>
      <p:cxnSp>
        <p:nvCxnSpPr>
          <p:cNvPr id="12" name="Straight Connector 11">
            <a:extLst>
              <a:ext uri="{FF2B5EF4-FFF2-40B4-BE49-F238E27FC236}">
                <a16:creationId xmlns:a16="http://schemas.microsoft.com/office/drawing/2014/main" id="{399F3091-509B-8446-97B2-E94431BDFD9E}"/>
              </a:ext>
            </a:extLst>
          </p:cNvPr>
          <p:cNvCxnSpPr>
            <a:cxnSpLocks/>
          </p:cNvCxnSpPr>
          <p:nvPr userDrawn="1"/>
        </p:nvCxnSpPr>
        <p:spPr>
          <a:xfrm>
            <a:off x="0" y="1417638"/>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20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PG POWERPOINT LR.jpg">
            <a:extLst>
              <a:ext uri="{FF2B5EF4-FFF2-40B4-BE49-F238E27FC236}">
                <a16:creationId xmlns:a16="http://schemas.microsoft.com/office/drawing/2014/main" id="{ECE46211-FC12-FAEF-9C6B-E2847EEDB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54"/>
            <a:ext cx="9906000" cy="2984500"/>
          </a:xfrm>
          <a:prstGeom prst="rect">
            <a:avLst/>
          </a:prstGeom>
        </p:spPr>
      </p:pic>
      <p:grpSp>
        <p:nvGrpSpPr>
          <p:cNvPr id="4" name="Group 3">
            <a:extLst>
              <a:ext uri="{FF2B5EF4-FFF2-40B4-BE49-F238E27FC236}">
                <a16:creationId xmlns:a16="http://schemas.microsoft.com/office/drawing/2014/main" id="{C98B6CBE-3A0B-BC63-6CB4-2161935126F8}"/>
              </a:ext>
            </a:extLst>
          </p:cNvPr>
          <p:cNvGrpSpPr/>
          <p:nvPr/>
        </p:nvGrpSpPr>
        <p:grpSpPr>
          <a:xfrm>
            <a:off x="5782732" y="2156774"/>
            <a:ext cx="3616679" cy="863755"/>
            <a:chOff x="5782732" y="2055173"/>
            <a:chExt cx="3894668" cy="930146"/>
          </a:xfrm>
        </p:grpSpPr>
        <p:sp>
          <p:nvSpPr>
            <p:cNvPr id="5" name="TextBox 4">
              <a:extLst>
                <a:ext uri="{FF2B5EF4-FFF2-40B4-BE49-F238E27FC236}">
                  <a16:creationId xmlns:a16="http://schemas.microsoft.com/office/drawing/2014/main" id="{92A8D7CB-2742-6115-9520-644F0D4EA841}"/>
                </a:ext>
              </a:extLst>
            </p:cNvPr>
            <p:cNvSpPr txBox="1"/>
            <p:nvPr/>
          </p:nvSpPr>
          <p:spPr>
            <a:xfrm>
              <a:off x="6779713" y="2055173"/>
              <a:ext cx="2197730" cy="574484"/>
            </a:xfrm>
            <a:prstGeom prst="rect">
              <a:avLst/>
            </a:prstGeom>
            <a:noFill/>
          </p:spPr>
          <p:txBody>
            <a:bodyPr wrap="square" rtlCol="0">
              <a:spAutoFit/>
            </a:bodyPr>
            <a:lstStyle/>
            <a:p>
              <a:r>
                <a:rPr lang="en-GB" sz="1600" cap="all" baseline="30000" dirty="0">
                  <a:solidFill>
                    <a:srgbClr val="F2B01E"/>
                  </a:solidFill>
                  <a:latin typeface="Arial"/>
                  <a:cs typeface="Arial"/>
                </a:rPr>
                <a:t>when the sun rises</a:t>
              </a:r>
            </a:p>
            <a:p>
              <a:endParaRPr lang="en-US" dirty="0">
                <a:solidFill>
                  <a:srgbClr val="F2B01E"/>
                </a:solidFill>
              </a:endParaRPr>
            </a:p>
          </p:txBody>
        </p:sp>
        <p:sp>
          <p:nvSpPr>
            <p:cNvPr id="6" name="TextBox 5">
              <a:extLst>
                <a:ext uri="{FF2B5EF4-FFF2-40B4-BE49-F238E27FC236}">
                  <a16:creationId xmlns:a16="http://schemas.microsoft.com/office/drawing/2014/main" id="{992799D4-9B89-8B2C-0B98-E04F427019B6}"/>
                </a:ext>
              </a:extLst>
            </p:cNvPr>
            <p:cNvSpPr txBox="1"/>
            <p:nvPr/>
          </p:nvSpPr>
          <p:spPr>
            <a:xfrm>
              <a:off x="5782732" y="2308211"/>
              <a:ext cx="3894668" cy="677108"/>
            </a:xfrm>
            <a:prstGeom prst="rect">
              <a:avLst/>
            </a:prstGeom>
            <a:noFill/>
          </p:spPr>
          <p:txBody>
            <a:bodyPr wrap="square" rtlCol="0">
              <a:spAutoFit/>
            </a:bodyPr>
            <a:lstStyle/>
            <a:p>
              <a:pPr algn="ctr"/>
              <a:r>
                <a:rPr lang="en-GB" sz="2400" cap="all" baseline="30000" dirty="0">
                  <a:solidFill>
                    <a:schemeClr val="bg1"/>
                  </a:solidFill>
                  <a:latin typeface="Arial"/>
                  <a:cs typeface="Arial"/>
                </a:rPr>
                <a:t>we work hard to deliver</a:t>
              </a:r>
            </a:p>
            <a:p>
              <a:endParaRPr lang="en-US" dirty="0">
                <a:solidFill>
                  <a:schemeClr val="bg1"/>
                </a:solidFill>
              </a:endParaRPr>
            </a:p>
          </p:txBody>
        </p:sp>
      </p:grpSp>
      <p:sp>
        <p:nvSpPr>
          <p:cNvPr id="2" name="Content Placeholder 4">
            <a:extLst>
              <a:ext uri="{FF2B5EF4-FFF2-40B4-BE49-F238E27FC236}">
                <a16:creationId xmlns:a16="http://schemas.microsoft.com/office/drawing/2014/main" id="{3E445EA9-B6D8-B53A-2491-9EB2ADAB9E9B}"/>
              </a:ext>
            </a:extLst>
          </p:cNvPr>
          <p:cNvSpPr txBox="1">
            <a:spLocks/>
          </p:cNvSpPr>
          <p:nvPr/>
        </p:nvSpPr>
        <p:spPr>
          <a:xfrm>
            <a:off x="495300" y="3429000"/>
            <a:ext cx="8915400" cy="26971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b="1" dirty="0">
                <a:solidFill>
                  <a:srgbClr val="2C5131"/>
                </a:solidFill>
              </a:rPr>
              <a:t>SUBJECT / TOPIC: BASELINE ASSESSMENT FINDINGS FOR DEPARTMENTS AND ENTITIES</a:t>
            </a:r>
          </a:p>
          <a:p>
            <a:pPr marL="0" indent="0">
              <a:buFont typeface="Arial"/>
              <a:buNone/>
            </a:pPr>
            <a:r>
              <a:rPr lang="en-US" dirty="0">
                <a:solidFill>
                  <a:srgbClr val="F2B01E"/>
                </a:solidFill>
              </a:rPr>
              <a:t>Venue: MIDDLEBURG</a:t>
            </a:r>
          </a:p>
          <a:p>
            <a:pPr marL="0" indent="0">
              <a:buFont typeface="Arial"/>
              <a:buNone/>
            </a:pPr>
            <a:r>
              <a:rPr lang="en-US" dirty="0">
                <a:solidFill>
                  <a:srgbClr val="F2B01E"/>
                </a:solidFill>
              </a:rPr>
              <a:t>Date: 23-24 JULY 2026</a:t>
            </a:r>
          </a:p>
        </p:txBody>
      </p:sp>
    </p:spTree>
    <p:extLst>
      <p:ext uri="{BB962C8B-B14F-4D97-AF65-F5344CB8AC3E}">
        <p14:creationId xmlns:p14="http://schemas.microsoft.com/office/powerpoint/2010/main" val="51698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9201-7D8C-D62A-0A76-A54BB0516576}"/>
              </a:ext>
            </a:extLst>
          </p:cNvPr>
          <p:cNvSpPr>
            <a:spLocks noGrp="1"/>
          </p:cNvSpPr>
          <p:nvPr>
            <p:ph type="ctrTitle"/>
          </p:nvPr>
        </p:nvSpPr>
        <p:spPr>
          <a:xfrm>
            <a:off x="742950" y="484187"/>
            <a:ext cx="8420100" cy="1470025"/>
          </a:xfrm>
        </p:spPr>
        <p:txBody>
          <a:bodyPr>
            <a:normAutofit/>
          </a:bodyPr>
          <a:lstStyle/>
          <a:p>
            <a:r>
              <a:rPr lang="en-US" sz="3600" b="1" dirty="0"/>
              <a:t>PRESENTATION OVERVIEW</a:t>
            </a:r>
          </a:p>
        </p:txBody>
      </p:sp>
      <p:sp>
        <p:nvSpPr>
          <p:cNvPr id="3" name="Subtitle 2">
            <a:extLst>
              <a:ext uri="{FF2B5EF4-FFF2-40B4-BE49-F238E27FC236}">
                <a16:creationId xmlns:a16="http://schemas.microsoft.com/office/drawing/2014/main" id="{FC75499D-1585-AF15-A71E-09C10F245C3E}"/>
              </a:ext>
            </a:extLst>
          </p:cNvPr>
          <p:cNvSpPr>
            <a:spLocks noGrp="1"/>
          </p:cNvSpPr>
          <p:nvPr>
            <p:ph type="subTitle" idx="1"/>
          </p:nvPr>
        </p:nvSpPr>
        <p:spPr>
          <a:xfrm>
            <a:off x="1046480" y="1706880"/>
            <a:ext cx="8280400" cy="3627120"/>
          </a:xfrm>
        </p:spPr>
        <p:txBody>
          <a:bodyPr>
            <a:normAutofit fontScale="47500" lnSpcReduction="20000"/>
          </a:bodyPr>
          <a:lstStyle/>
          <a:p>
            <a:pPr algn="just"/>
            <a:r>
              <a:rPr lang="en-ZA" sz="5000" dirty="0">
                <a:solidFill>
                  <a:schemeClr val="tx1"/>
                </a:solidFill>
                <a:latin typeface="Arial" panose="020B0604020202020204" pitchFamily="34" charset="0"/>
                <a:cs typeface="Arial" panose="020B0604020202020204" pitchFamily="34" charset="0"/>
              </a:rPr>
              <a:t>1: Departments and Entities Organisational capacity Findings</a:t>
            </a:r>
          </a:p>
          <a:p>
            <a:pPr algn="just"/>
            <a:r>
              <a:rPr lang="en-ZA" sz="5000" dirty="0">
                <a:solidFill>
                  <a:schemeClr val="tx1"/>
                </a:solidFill>
                <a:latin typeface="Arial" panose="020B0604020202020204" pitchFamily="34" charset="0"/>
                <a:cs typeface="Arial" panose="020B0604020202020204" pitchFamily="34" charset="0"/>
              </a:rPr>
              <a:t>2: Departments and Entities Planning and Reporting</a:t>
            </a:r>
          </a:p>
          <a:p>
            <a:pPr algn="just"/>
            <a:r>
              <a:rPr lang="en-ZA" sz="5000" dirty="0">
                <a:solidFill>
                  <a:schemeClr val="tx1"/>
                </a:solidFill>
                <a:latin typeface="Arial" panose="020B0604020202020204" pitchFamily="34" charset="0"/>
                <a:cs typeface="Arial" panose="020B0604020202020204" pitchFamily="34" charset="0"/>
              </a:rPr>
              <a:t>3: Departments and Entities Financial Capital</a:t>
            </a:r>
          </a:p>
          <a:p>
            <a:pPr algn="just"/>
            <a:r>
              <a:rPr lang="en-ZA" sz="5000" dirty="0">
                <a:solidFill>
                  <a:schemeClr val="tx1"/>
                </a:solidFill>
                <a:latin typeface="Arial" panose="020B0604020202020204" pitchFamily="34" charset="0"/>
                <a:cs typeface="Arial" panose="020B0604020202020204" pitchFamily="34" charset="0"/>
              </a:rPr>
              <a:t>4: Departments and Entities Evaluations</a:t>
            </a:r>
          </a:p>
          <a:p>
            <a:pPr algn="just"/>
            <a:r>
              <a:rPr lang="en-ZA" sz="5000" dirty="0">
                <a:solidFill>
                  <a:schemeClr val="tx1"/>
                </a:solidFill>
                <a:latin typeface="Arial" panose="020B0604020202020204" pitchFamily="34" charset="0"/>
                <a:cs typeface="Arial" panose="020B0604020202020204" pitchFamily="34" charset="0"/>
              </a:rPr>
              <a:t>5: Departments and Entities </a:t>
            </a:r>
            <a:r>
              <a:rPr lang="en-GB" sz="5000" dirty="0">
                <a:solidFill>
                  <a:schemeClr val="tx1"/>
                </a:solidFill>
                <a:latin typeface="Arial" panose="020B0604020202020204" pitchFamily="34" charset="0"/>
                <a:cs typeface="Arial" panose="020B0604020202020204" pitchFamily="34" charset="0"/>
              </a:rPr>
              <a:t>M&amp;E policy framework / standard operating procedure</a:t>
            </a:r>
            <a:endParaRPr lang="en-ZA" sz="5000" dirty="0">
              <a:solidFill>
                <a:schemeClr val="tx1"/>
              </a:solidFill>
              <a:latin typeface="Arial" panose="020B0604020202020204" pitchFamily="34" charset="0"/>
              <a:cs typeface="Arial" panose="020B0604020202020204" pitchFamily="34" charset="0"/>
            </a:endParaRPr>
          </a:p>
          <a:p>
            <a:pPr algn="just"/>
            <a:r>
              <a:rPr lang="en-ZA" sz="5000" dirty="0">
                <a:solidFill>
                  <a:schemeClr val="tx1"/>
                </a:solidFill>
                <a:latin typeface="Arial" panose="020B0604020202020204" pitchFamily="34" charset="0"/>
                <a:cs typeface="Arial" panose="020B0604020202020204" pitchFamily="34" charset="0"/>
              </a:rPr>
              <a:t>6: Departments and Entities </a:t>
            </a:r>
            <a:r>
              <a:rPr lang="en-GB" sz="5000" kern="100" dirty="0">
                <a:solidFill>
                  <a:schemeClr val="tx1"/>
                </a:solidFill>
                <a:latin typeface="Arial" panose="020B0604020202020204" pitchFamily="34" charset="0"/>
                <a:ea typeface="Aptos" panose="020B0004020202020204" pitchFamily="34" charset="0"/>
                <a:cs typeface="Arial" panose="020B0604020202020204" pitchFamily="34" charset="0"/>
              </a:rPr>
              <a:t>institutional support from OTP</a:t>
            </a:r>
            <a:endParaRPr lang="en-ZA" sz="5000" kern="100" dirty="0">
              <a:solidFill>
                <a:schemeClr val="tx1"/>
              </a:solidFill>
              <a:latin typeface="Arial" panose="020B0604020202020204" pitchFamily="34" charset="0"/>
              <a:ea typeface="Aptos" panose="020B0004020202020204" pitchFamily="34" charset="0"/>
              <a:cs typeface="Arial" panose="020B0604020202020204" pitchFamily="34" charset="0"/>
            </a:endParaRPr>
          </a:p>
          <a:p>
            <a:pPr algn="just"/>
            <a:r>
              <a:rPr lang="en-ZA" sz="5000" dirty="0">
                <a:solidFill>
                  <a:schemeClr val="tx1"/>
                </a:solidFill>
                <a:latin typeface="Arial" panose="020B0604020202020204" pitchFamily="34" charset="0"/>
                <a:cs typeface="Arial" panose="020B0604020202020204" pitchFamily="34" charset="0"/>
              </a:rPr>
              <a:t>7: Conclusion</a:t>
            </a:r>
          </a:p>
          <a:p>
            <a:endParaRPr lang="en-US" dirty="0"/>
          </a:p>
        </p:txBody>
      </p:sp>
      <p:sp>
        <p:nvSpPr>
          <p:cNvPr id="4" name="Footer Placeholder 3">
            <a:extLst>
              <a:ext uri="{FF2B5EF4-FFF2-40B4-BE49-F238E27FC236}">
                <a16:creationId xmlns:a16="http://schemas.microsoft.com/office/drawing/2014/main" id="{84F126C2-8159-AB76-4575-6BFBA592391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1346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12852-B654-57F3-FB1A-DB8724130D93}"/>
              </a:ext>
            </a:extLst>
          </p:cNvPr>
          <p:cNvSpPr>
            <a:spLocks noGrp="1"/>
          </p:cNvSpPr>
          <p:nvPr>
            <p:ph type="title"/>
          </p:nvPr>
        </p:nvSpPr>
        <p:spPr>
          <a:xfrm>
            <a:off x="495300" y="609918"/>
            <a:ext cx="8915400" cy="1143000"/>
          </a:xfrm>
        </p:spPr>
        <p:txBody>
          <a:bodyPr>
            <a:normAutofit/>
          </a:bodyPr>
          <a:lstStyle/>
          <a:p>
            <a:r>
              <a:rPr lang="en-GB" sz="3600" b="1" dirty="0"/>
              <a:t>ORGANISATIONAL CAPACITY</a:t>
            </a:r>
            <a:endParaRPr lang="en-ZA" sz="3600" b="1" dirty="0"/>
          </a:p>
        </p:txBody>
      </p:sp>
      <p:sp>
        <p:nvSpPr>
          <p:cNvPr id="3" name="Content Placeholder 2">
            <a:extLst>
              <a:ext uri="{FF2B5EF4-FFF2-40B4-BE49-F238E27FC236}">
                <a16:creationId xmlns:a16="http://schemas.microsoft.com/office/drawing/2014/main" id="{F6FCC199-9C47-A546-ECAC-F843D872BC0B}"/>
              </a:ext>
            </a:extLst>
          </p:cNvPr>
          <p:cNvSpPr>
            <a:spLocks noGrp="1"/>
          </p:cNvSpPr>
          <p:nvPr>
            <p:ph idx="1"/>
          </p:nvPr>
        </p:nvSpPr>
        <p:spPr/>
        <p:txBody>
          <a:bodyPr>
            <a:normAutofit fontScale="70000" lnSpcReduction="20000"/>
          </a:bodyPr>
          <a:lstStyle/>
          <a:p>
            <a:pPr algn="just">
              <a:lnSpc>
                <a:spcPct val="150000"/>
              </a:lnSpc>
              <a:spcAft>
                <a:spcPts val="800"/>
              </a:spcAft>
              <a:buFont typeface="Wingdings" panose="05000000000000000000" pitchFamily="2" charset="2"/>
              <a:buChar char="§"/>
            </a:pPr>
            <a:r>
              <a:rPr lang="en-GB" kern="100" dirty="0">
                <a:latin typeface="Arial" panose="020B0604020202020204" pitchFamily="34" charset="0"/>
                <a:ea typeface="Aptos" panose="020B0004020202020204" pitchFamily="34" charset="0"/>
                <a:cs typeface="Times New Roman" panose="02020603050405020304" pitchFamily="18" charset="0"/>
              </a:rPr>
              <a:t>There has been</a:t>
            </a:r>
            <a:r>
              <a:rPr lang="en-GB" sz="3200" kern="100" dirty="0">
                <a:effectLst/>
                <a:latin typeface="Arial" panose="020B0604020202020204" pitchFamily="34" charset="0"/>
                <a:ea typeface="Aptos" panose="020B0004020202020204" pitchFamily="34" charset="0"/>
                <a:cs typeface="Times New Roman" panose="02020603050405020304" pitchFamily="18" charset="0"/>
              </a:rPr>
              <a:t> some progress made in institutionalising M and E strengthening organisational capacity in departments and entities. </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However, the majority of departments and entities need to strengthen their capacity on M and E, human resource, struct to conduct and manage M and E, capacity building on M and E, establishment of departmental M and E committees, . </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All  departments and entities across the twelve assessment areas need capacity enhancement through the provincial functional planning M and E forum.</a:t>
            </a:r>
            <a:endParaRPr lang="en-ZA"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ZA" dirty="0"/>
          </a:p>
        </p:txBody>
      </p:sp>
      <p:sp>
        <p:nvSpPr>
          <p:cNvPr id="4" name="Footer Placeholder 3">
            <a:extLst>
              <a:ext uri="{FF2B5EF4-FFF2-40B4-BE49-F238E27FC236}">
                <a16:creationId xmlns:a16="http://schemas.microsoft.com/office/drawing/2014/main" id="{63426D54-4A7A-2877-61B5-F330A2A3566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333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CDB0D-E264-9243-A075-88CDC4F2C9C7}"/>
              </a:ext>
            </a:extLst>
          </p:cNvPr>
          <p:cNvSpPr>
            <a:spLocks noGrp="1"/>
          </p:cNvSpPr>
          <p:nvPr>
            <p:ph type="title"/>
          </p:nvPr>
        </p:nvSpPr>
        <p:spPr>
          <a:xfrm>
            <a:off x="495300" y="579438"/>
            <a:ext cx="8915400" cy="1143000"/>
          </a:xfrm>
        </p:spPr>
        <p:txBody>
          <a:bodyPr>
            <a:normAutofit/>
          </a:bodyPr>
          <a:lstStyle/>
          <a:p>
            <a:r>
              <a:rPr lang="en-GB" sz="3200" b="1" dirty="0"/>
              <a:t>PLANNING AND REPORTING</a:t>
            </a:r>
            <a:endParaRPr lang="en-ZA" sz="3200" b="1" dirty="0"/>
          </a:p>
        </p:txBody>
      </p:sp>
      <p:sp>
        <p:nvSpPr>
          <p:cNvPr id="3" name="Content Placeholder 2">
            <a:extLst>
              <a:ext uri="{FF2B5EF4-FFF2-40B4-BE49-F238E27FC236}">
                <a16:creationId xmlns:a16="http://schemas.microsoft.com/office/drawing/2014/main" id="{5443AEFA-0855-533D-9E78-3CFB2010D4BF}"/>
              </a:ext>
            </a:extLst>
          </p:cNvPr>
          <p:cNvSpPr>
            <a:spLocks noGrp="1"/>
          </p:cNvSpPr>
          <p:nvPr>
            <p:ph idx="1"/>
          </p:nvPr>
        </p:nvSpPr>
        <p:spPr>
          <a:xfrm>
            <a:off x="495300" y="1600201"/>
            <a:ext cx="9126220" cy="4678361"/>
          </a:xfrm>
        </p:spPr>
        <p:txBody>
          <a:bodyPr>
            <a:normAutofit fontScale="47500" lnSpcReduction="20000"/>
          </a:bodyPr>
          <a:lstStyle/>
          <a:p>
            <a:pPr algn="just">
              <a:lnSpc>
                <a:spcPct val="150000"/>
              </a:lnSpc>
              <a:spcAft>
                <a:spcPts val="800"/>
              </a:spcAft>
              <a:buFont typeface="Wingdings" panose="05000000000000000000" pitchFamily="2" charset="2"/>
              <a:buChar char="§"/>
            </a:pPr>
            <a:r>
              <a:rPr lang="en-GB" sz="5000" dirty="0">
                <a:latin typeface="Arial" panose="020B0604020202020204" pitchFamily="34" charset="0"/>
                <a:cs typeface="Arial" panose="020B0604020202020204" pitchFamily="34" charset="0"/>
              </a:rPr>
              <a:t>The departments and entities have showcased ability to plan and report accordingly.</a:t>
            </a:r>
          </a:p>
          <a:p>
            <a:pPr algn="just">
              <a:lnSpc>
                <a:spcPct val="150000"/>
              </a:lnSpc>
              <a:spcAft>
                <a:spcPts val="800"/>
              </a:spcAft>
              <a:buFont typeface="Wingdings" panose="05000000000000000000" pitchFamily="2" charset="2"/>
              <a:buChar char="§"/>
            </a:pPr>
            <a:r>
              <a:rPr lang="en-GB" sz="5000" dirty="0">
                <a:latin typeface="Arial" panose="020B0604020202020204" pitchFamily="34" charset="0"/>
                <a:cs typeface="Arial" panose="020B0604020202020204" pitchFamily="34" charset="0"/>
              </a:rPr>
              <a:t>They have Results-based M&amp;E Framework aligned to the MTDP 2024-2029, develop and implement Annual M&amp;E plan aligned to the Annual Performance Plan. </a:t>
            </a:r>
          </a:p>
          <a:p>
            <a:pPr algn="just">
              <a:lnSpc>
                <a:spcPct val="150000"/>
              </a:lnSpc>
              <a:spcAft>
                <a:spcPts val="800"/>
              </a:spcAft>
              <a:buFont typeface="Wingdings" panose="05000000000000000000" pitchFamily="2" charset="2"/>
              <a:buChar char="§"/>
            </a:pPr>
            <a:r>
              <a:rPr lang="en-GB" sz="5000" dirty="0">
                <a:latin typeface="Arial" panose="020B0604020202020204" pitchFamily="34" charset="0"/>
                <a:cs typeface="Arial" panose="020B0604020202020204" pitchFamily="34" charset="0"/>
              </a:rPr>
              <a:t>The departments and entities, are aware of the M&amp;E Plan and adhere to it and M&amp;E Units provide analytic performance reports and feedback to management on quarterly basis. </a:t>
            </a:r>
          </a:p>
          <a:p>
            <a:endParaRPr lang="en-ZA"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00E43301-6B98-29BF-BE71-4AD72E484F2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8637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E46-3E2D-16BC-264A-675E4F83A039}"/>
              </a:ext>
            </a:extLst>
          </p:cNvPr>
          <p:cNvSpPr>
            <a:spLocks noGrp="1"/>
          </p:cNvSpPr>
          <p:nvPr>
            <p:ph type="title"/>
          </p:nvPr>
        </p:nvSpPr>
        <p:spPr>
          <a:xfrm>
            <a:off x="495300" y="650558"/>
            <a:ext cx="8915400" cy="1143000"/>
          </a:xfrm>
        </p:spPr>
        <p:txBody>
          <a:bodyPr>
            <a:normAutofit/>
          </a:bodyPr>
          <a:lstStyle/>
          <a:p>
            <a:r>
              <a:rPr lang="en-GB" sz="3200" b="1" dirty="0">
                <a:latin typeface="Arial" panose="020B0604020202020204" pitchFamily="34" charset="0"/>
                <a:cs typeface="Arial" panose="020B0604020202020204" pitchFamily="34" charset="0"/>
              </a:rPr>
              <a:t>PLANNING AND REPROTING</a:t>
            </a:r>
            <a:endParaRPr lang="en-ZA" sz="32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D507C8E-48DC-CD16-00D8-577B90DFDC2E}"/>
              </a:ext>
            </a:extLst>
          </p:cNvPr>
          <p:cNvSpPr>
            <a:spLocks noGrp="1"/>
          </p:cNvSpPr>
          <p:nvPr>
            <p:ph idx="1"/>
          </p:nvPr>
        </p:nvSpPr>
        <p:spPr/>
        <p:txBody>
          <a:bodyPr>
            <a:normAutofit fontScale="92500" lnSpcReduction="10000"/>
          </a:bodyPr>
          <a:lstStyle/>
          <a:p>
            <a:pPr algn="just">
              <a:lnSpc>
                <a:spcPct val="150000"/>
              </a:lnSpc>
              <a:spcAft>
                <a:spcPts val="800"/>
              </a:spcAft>
              <a:buFont typeface="Wingdings" panose="05000000000000000000"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Departments and entities management use M&amp;E reports and feedback to inform decision-making, </a:t>
            </a:r>
          </a:p>
          <a:p>
            <a:pPr algn="just">
              <a:lnSpc>
                <a:spcPct val="150000"/>
              </a:lnSpc>
              <a:spcAft>
                <a:spcPts val="800"/>
              </a:spcAft>
              <a:buFont typeface="Wingdings" panose="05000000000000000000"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Accounting Officer holds programme managers/implementors accountable for compliance or non-compliance on performance reporting </a:t>
            </a:r>
          </a:p>
          <a:p>
            <a:pPr algn="just">
              <a:lnSpc>
                <a:spcPct val="150000"/>
              </a:lnSpc>
              <a:spcAft>
                <a:spcPts val="800"/>
              </a:spcAft>
              <a:buFont typeface="Wingdings" panose="05000000000000000000"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M&amp;E reports and findings are used to inform strategic and operational planning, budget formulation and execution as well as in-year and annual reporting.</a:t>
            </a:r>
          </a:p>
          <a:p>
            <a:pPr algn="just">
              <a:lnSpc>
                <a:spcPct val="150000"/>
              </a:lnSpc>
              <a:spcAft>
                <a:spcPts val="800"/>
              </a:spcAft>
              <a:buFont typeface="Wingdings" panose="05000000000000000000" pitchFamily="2" charset="2"/>
              <a:buChar char="§"/>
              <a:defRPr/>
            </a:pPr>
            <a:r>
              <a:rPr lang="en-GB" sz="2000" dirty="0">
                <a:solidFill>
                  <a:prstClr val="black"/>
                </a:solidFill>
                <a:latin typeface="Arial" panose="020B0604020202020204" pitchFamily="34" charset="0"/>
                <a:cs typeface="Arial" panose="020B0604020202020204" pitchFamily="34" charset="0"/>
              </a:rPr>
              <a:t>Manage discuss and use M and E reports and feedback for decision making.</a:t>
            </a:r>
          </a:p>
          <a:p>
            <a:pPr algn="just">
              <a:lnSpc>
                <a:spcPct val="150000"/>
              </a:lnSpc>
              <a:spcAft>
                <a:spcPts val="800"/>
              </a:spcAft>
              <a:buFont typeface="Wingdings" panose="05000000000000000000"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Evidence is used to support reported performance.</a:t>
            </a:r>
            <a:endParaRPr kumimoji="0" lang="en-Z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ZA" dirty="0"/>
          </a:p>
        </p:txBody>
      </p:sp>
      <p:sp>
        <p:nvSpPr>
          <p:cNvPr id="4" name="Footer Placeholder 3">
            <a:extLst>
              <a:ext uri="{FF2B5EF4-FFF2-40B4-BE49-F238E27FC236}">
                <a16:creationId xmlns:a16="http://schemas.microsoft.com/office/drawing/2014/main" id="{AAF8A6A7-6F6D-5004-2492-2A1D84C8DB5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25661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E78A-2A31-424F-AA30-7A6285AE212D}"/>
              </a:ext>
            </a:extLst>
          </p:cNvPr>
          <p:cNvSpPr>
            <a:spLocks noGrp="1"/>
          </p:cNvSpPr>
          <p:nvPr>
            <p:ph type="title"/>
          </p:nvPr>
        </p:nvSpPr>
        <p:spPr>
          <a:xfrm>
            <a:off x="495300" y="630238"/>
            <a:ext cx="8915400" cy="1143000"/>
          </a:xfrm>
        </p:spPr>
        <p:txBody>
          <a:bodyPr>
            <a:normAutofit/>
          </a:bodyPr>
          <a:lstStyle/>
          <a:p>
            <a:r>
              <a:rPr lang="en-GB" sz="3200" b="1" dirty="0">
                <a:latin typeface="Arial" panose="020B0604020202020204" pitchFamily="34" charset="0"/>
                <a:cs typeface="Arial" panose="020B0604020202020204" pitchFamily="34" charset="0"/>
              </a:rPr>
              <a:t>FINANCIAL CAPITAL</a:t>
            </a:r>
            <a:endParaRPr lang="en-ZA" sz="32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8BC2BF2-A37E-0876-18B3-17DF50D9FFB1}"/>
              </a:ext>
            </a:extLst>
          </p:cNvPr>
          <p:cNvSpPr>
            <a:spLocks noGrp="1"/>
          </p:cNvSpPr>
          <p:nvPr>
            <p:ph idx="1"/>
          </p:nvPr>
        </p:nvSpPr>
        <p:spPr/>
        <p:txBody>
          <a:bodyPr>
            <a:normAutofit fontScale="70000" lnSpcReduction="20000"/>
          </a:bodyPr>
          <a:lstStyle/>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The departments and entities have shown that the majority of them, do not allocate adequate financial resources for M and E, between 5 and 10% of the goods and services budget.</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The M and E units are not able to fully spend the budget allocated for M and E projects. </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This will necessitate, strengthening the capacity of departments and entities’ M and E units to link budgets to plans and ensure there is enough human resources to implement.</a:t>
            </a:r>
            <a:endParaRPr lang="en-ZA"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ZA" dirty="0"/>
          </a:p>
        </p:txBody>
      </p:sp>
      <p:sp>
        <p:nvSpPr>
          <p:cNvPr id="4" name="Footer Placeholder 3">
            <a:extLst>
              <a:ext uri="{FF2B5EF4-FFF2-40B4-BE49-F238E27FC236}">
                <a16:creationId xmlns:a16="http://schemas.microsoft.com/office/drawing/2014/main" id="{3AB7FA6B-9BC6-3E51-1FB0-12F81F908C6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68891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76AE-71C1-889C-A352-84F6BD323611}"/>
              </a:ext>
            </a:extLst>
          </p:cNvPr>
          <p:cNvSpPr>
            <a:spLocks noGrp="1"/>
          </p:cNvSpPr>
          <p:nvPr>
            <p:ph type="title"/>
          </p:nvPr>
        </p:nvSpPr>
        <p:spPr>
          <a:xfrm>
            <a:off x="495300" y="569278"/>
            <a:ext cx="8915400" cy="1143000"/>
          </a:xfrm>
        </p:spPr>
        <p:txBody>
          <a:bodyPr/>
          <a:lstStyle/>
          <a:p>
            <a:r>
              <a:rPr lang="en-GB" b="1" dirty="0"/>
              <a:t>EVALUATIONS</a:t>
            </a:r>
            <a:endParaRPr lang="en-ZA" b="1" dirty="0"/>
          </a:p>
        </p:txBody>
      </p:sp>
      <p:sp>
        <p:nvSpPr>
          <p:cNvPr id="3" name="Content Placeholder 2">
            <a:extLst>
              <a:ext uri="{FF2B5EF4-FFF2-40B4-BE49-F238E27FC236}">
                <a16:creationId xmlns:a16="http://schemas.microsoft.com/office/drawing/2014/main" id="{9B47BE7B-3479-4422-67D4-5BFDB32CE16E}"/>
              </a:ext>
            </a:extLst>
          </p:cNvPr>
          <p:cNvSpPr>
            <a:spLocks noGrp="1"/>
          </p:cNvSpPr>
          <p:nvPr>
            <p:ph idx="1"/>
          </p:nvPr>
        </p:nvSpPr>
        <p:spPr/>
        <p:txBody>
          <a:bodyPr>
            <a:normAutofit fontScale="70000" lnSpcReduction="20000"/>
          </a:bodyPr>
          <a:lstStyle/>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Some departments and entities developed and implemented 5-year Evaluation Plans,  </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Not all M&amp;E Units were able to coordinate and manage the implementation of the Evaluation Plans. </a:t>
            </a:r>
          </a:p>
          <a:p>
            <a:pPr algn="just">
              <a:lnSpc>
                <a:spcPct val="150000"/>
              </a:lnSpc>
              <a:spcAft>
                <a:spcPts val="800"/>
              </a:spcAft>
              <a:buFont typeface="Wingdings" panose="05000000000000000000" pitchFamily="2" charset="2"/>
              <a:buChar char="§"/>
            </a:pPr>
            <a:r>
              <a:rPr lang="en-GB" sz="3200" kern="100" dirty="0">
                <a:effectLst/>
                <a:latin typeface="Arial" panose="020B0604020202020204" pitchFamily="34" charset="0"/>
                <a:ea typeface="Aptos" panose="020B0004020202020204" pitchFamily="34" charset="0"/>
                <a:cs typeface="Times New Roman" panose="02020603050405020304" pitchFamily="18" charset="0"/>
              </a:rPr>
              <a:t>Most M&amp;E across departments and entities are able to develop Terms of Reference (TORs) for Evaluations and these Terms of Reference for Evaluations are well designed, Relevant committees for the implementation of evaluations are established.</a:t>
            </a:r>
            <a:endParaRPr lang="en-ZA"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ZA" dirty="0"/>
          </a:p>
        </p:txBody>
      </p:sp>
      <p:sp>
        <p:nvSpPr>
          <p:cNvPr id="4" name="Footer Placeholder 3">
            <a:extLst>
              <a:ext uri="{FF2B5EF4-FFF2-40B4-BE49-F238E27FC236}">
                <a16:creationId xmlns:a16="http://schemas.microsoft.com/office/drawing/2014/main" id="{788A0152-6784-6BA6-ECCA-CD1CB99B7C9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3507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0502-DD39-4D2B-1E78-4992632A9029}"/>
              </a:ext>
            </a:extLst>
          </p:cNvPr>
          <p:cNvSpPr>
            <a:spLocks noGrp="1"/>
          </p:cNvSpPr>
          <p:nvPr>
            <p:ph type="title"/>
          </p:nvPr>
        </p:nvSpPr>
        <p:spPr>
          <a:xfrm>
            <a:off x="495300" y="609918"/>
            <a:ext cx="8915400" cy="1143000"/>
          </a:xfrm>
        </p:spPr>
        <p:txBody>
          <a:bodyPr>
            <a:normAutofit/>
          </a:bodyPr>
          <a:lstStyle/>
          <a:p>
            <a:r>
              <a:rPr lang="en-GB" sz="3200" b="1" dirty="0">
                <a:latin typeface="Arial" panose="020B0604020202020204" pitchFamily="34" charset="0"/>
                <a:cs typeface="Arial" panose="020B0604020202020204" pitchFamily="34" charset="0"/>
              </a:rPr>
              <a:t>EVALUATIONS </a:t>
            </a:r>
            <a:r>
              <a:rPr lang="en-GB" sz="3200" b="1" dirty="0" err="1">
                <a:latin typeface="Arial" panose="020B0604020202020204" pitchFamily="34" charset="0"/>
                <a:cs typeface="Arial" panose="020B0604020202020204" pitchFamily="34" charset="0"/>
              </a:rPr>
              <a:t>Cont</a:t>
            </a:r>
            <a:endParaRPr lang="en-ZA" sz="32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296B182-4640-C4BC-B25D-4884EF022827}"/>
              </a:ext>
            </a:extLst>
          </p:cNvPr>
          <p:cNvSpPr>
            <a:spLocks noGrp="1"/>
          </p:cNvSpPr>
          <p:nvPr>
            <p:ph idx="1"/>
          </p:nvPr>
        </p:nvSpPr>
        <p:spPr>
          <a:xfrm>
            <a:off x="495300" y="1600201"/>
            <a:ext cx="9207500" cy="4892039"/>
          </a:xfrm>
        </p:spPr>
        <p:txBody>
          <a:bodyPr>
            <a:normAutofit fontScale="77500" lnSpcReduction="20000"/>
          </a:bodyPr>
          <a:lstStyle/>
          <a:p>
            <a:pPr algn="just">
              <a:lnSpc>
                <a:spcPct val="150000"/>
              </a:lnSpc>
              <a:spcAft>
                <a:spcPts val="800"/>
              </a:spcAft>
              <a:buFont typeface="Wingdings" panose="05000000000000000000" pitchFamily="2" charset="2"/>
              <a:buChar char="§"/>
            </a:pPr>
            <a:r>
              <a:rPr lang="en-GB" sz="2900" dirty="0">
                <a:latin typeface="Arial" panose="020B0604020202020204" pitchFamily="34" charset="0"/>
                <a:cs typeface="Arial" panose="020B0604020202020204" pitchFamily="34" charset="0"/>
              </a:rPr>
              <a:t>Very few evaluation committees are functional, very few departments and entities have commissioned and funded an evaluation study without the support of the OTP. </a:t>
            </a:r>
          </a:p>
          <a:p>
            <a:pPr algn="just">
              <a:lnSpc>
                <a:spcPct val="150000"/>
              </a:lnSpc>
              <a:spcAft>
                <a:spcPts val="800"/>
              </a:spcAft>
              <a:buFont typeface="Wingdings" panose="05000000000000000000" pitchFamily="2" charset="2"/>
              <a:buChar char="§"/>
            </a:pPr>
            <a:r>
              <a:rPr lang="en-GB" sz="2900" dirty="0">
                <a:latin typeface="Arial" panose="020B0604020202020204" pitchFamily="34" charset="0"/>
                <a:cs typeface="Arial" panose="020B0604020202020204" pitchFamily="34" charset="0"/>
              </a:rPr>
              <a:t>Some of the departments and entities have commissioned evaluation studies with the support of the OTP.</a:t>
            </a:r>
          </a:p>
          <a:p>
            <a:pPr algn="just">
              <a:lnSpc>
                <a:spcPct val="150000"/>
              </a:lnSpc>
              <a:spcAft>
                <a:spcPts val="800"/>
              </a:spcAft>
              <a:buFont typeface="Wingdings" panose="05000000000000000000" pitchFamily="2" charset="2"/>
              <a:buChar char="§"/>
            </a:pPr>
            <a:r>
              <a:rPr lang="en-GB" sz="2900" dirty="0">
                <a:latin typeface="Arial" panose="020B0604020202020204" pitchFamily="34" charset="0"/>
                <a:cs typeface="Arial" panose="020B0604020202020204" pitchFamily="34" charset="0"/>
              </a:rPr>
              <a:t> Most of the departments and entities have disseminated evaluation findings are well disseminated. </a:t>
            </a:r>
          </a:p>
          <a:p>
            <a:pPr algn="just">
              <a:lnSpc>
                <a:spcPct val="150000"/>
              </a:lnSpc>
              <a:spcAft>
                <a:spcPts val="800"/>
              </a:spcAft>
              <a:buFont typeface="Wingdings" panose="05000000000000000000" pitchFamily="2" charset="2"/>
              <a:buChar char="§"/>
            </a:pPr>
            <a:r>
              <a:rPr lang="en-GB" sz="2900" dirty="0">
                <a:latin typeface="Arial" panose="020B0604020202020204" pitchFamily="34" charset="0"/>
                <a:cs typeface="Arial" panose="020B0604020202020204" pitchFamily="34" charset="0"/>
              </a:rPr>
              <a:t>Only a few departments and entities have evaluation communication plans in place. </a:t>
            </a:r>
          </a:p>
          <a:p>
            <a:endParaRPr lang="en-ZA" dirty="0"/>
          </a:p>
        </p:txBody>
      </p:sp>
      <p:sp>
        <p:nvSpPr>
          <p:cNvPr id="4" name="Footer Placeholder 3">
            <a:extLst>
              <a:ext uri="{FF2B5EF4-FFF2-40B4-BE49-F238E27FC236}">
                <a16:creationId xmlns:a16="http://schemas.microsoft.com/office/drawing/2014/main" id="{405F3AEB-2559-2D8A-511E-6D1FFE2A259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03080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C69F8-A8E4-8C3B-BD0B-412D660C2C49}"/>
              </a:ext>
            </a:extLst>
          </p:cNvPr>
          <p:cNvSpPr>
            <a:spLocks noGrp="1"/>
          </p:cNvSpPr>
          <p:nvPr>
            <p:ph type="title"/>
          </p:nvPr>
        </p:nvSpPr>
        <p:spPr>
          <a:xfrm>
            <a:off x="495300" y="609918"/>
            <a:ext cx="8915400" cy="1143000"/>
          </a:xfrm>
        </p:spPr>
        <p:txBody>
          <a:bodyPr/>
          <a:lstStyle/>
          <a:p>
            <a:r>
              <a:rPr lang="en-GB" b="1" dirty="0"/>
              <a:t>Evaluations continued</a:t>
            </a:r>
            <a:endParaRPr lang="en-ZA" b="1" dirty="0"/>
          </a:p>
        </p:txBody>
      </p:sp>
      <p:sp>
        <p:nvSpPr>
          <p:cNvPr id="3" name="Content Placeholder 2">
            <a:extLst>
              <a:ext uri="{FF2B5EF4-FFF2-40B4-BE49-F238E27FC236}">
                <a16:creationId xmlns:a16="http://schemas.microsoft.com/office/drawing/2014/main" id="{031BBFD7-5EF3-71B8-737A-01924BB1D096}"/>
              </a:ext>
            </a:extLst>
          </p:cNvPr>
          <p:cNvSpPr>
            <a:spLocks noGrp="1"/>
          </p:cNvSpPr>
          <p:nvPr>
            <p:ph idx="1"/>
          </p:nvPr>
        </p:nvSpPr>
        <p:spPr/>
        <p:txBody>
          <a:bodyPr/>
          <a:lstStyle/>
          <a:p>
            <a:pPr marL="342900" marR="0" lvl="0" indent="-342900" algn="just" defTabSz="457200" rtl="0" eaLnBrk="1" fontAlgn="auto" latinLnBrk="0" hangingPunct="1">
              <a:lnSpc>
                <a:spcPct val="150000"/>
              </a:lnSpc>
              <a:spcBef>
                <a:spcPct val="20000"/>
              </a:spcBef>
              <a:spcAft>
                <a:spcPts val="8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Few departments and entities have developed and implemented evaluation improvement plans. </a:t>
            </a:r>
          </a:p>
          <a:p>
            <a:pPr marL="342900" marR="0" lvl="0" indent="-342900" algn="just" defTabSz="457200" rtl="0" eaLnBrk="1" fontAlgn="auto" latinLnBrk="0" hangingPunct="1">
              <a:lnSpc>
                <a:spcPct val="150000"/>
              </a:lnSpc>
              <a:spcBef>
                <a:spcPct val="20000"/>
              </a:spcBef>
              <a:spcAft>
                <a:spcPts val="8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Only a few departments and entities have compiled and submitted quarterly to the OTP reports on the implementation of the improvement plans.</a:t>
            </a:r>
            <a:endParaRPr kumimoji="0" lang="en-ZA"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endParaRPr lang="en-ZA" dirty="0"/>
          </a:p>
        </p:txBody>
      </p:sp>
      <p:sp>
        <p:nvSpPr>
          <p:cNvPr id="4" name="Footer Placeholder 3">
            <a:extLst>
              <a:ext uri="{FF2B5EF4-FFF2-40B4-BE49-F238E27FC236}">
                <a16:creationId xmlns:a16="http://schemas.microsoft.com/office/drawing/2014/main" id="{676567BA-BFD4-8709-355B-E7F7E770B17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496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C041A-F67B-BDBB-246B-F2F51D3AF73A}"/>
              </a:ext>
            </a:extLst>
          </p:cNvPr>
          <p:cNvSpPr>
            <a:spLocks noGrp="1"/>
          </p:cNvSpPr>
          <p:nvPr>
            <p:ph type="title"/>
          </p:nvPr>
        </p:nvSpPr>
        <p:spPr>
          <a:xfrm>
            <a:off x="495300" y="447359"/>
            <a:ext cx="8915400" cy="1143000"/>
          </a:xfrm>
        </p:spPr>
        <p:txBody>
          <a:bodyPr/>
          <a:lstStyle/>
          <a:p>
            <a:r>
              <a:rPr kumimoji="0" lang="en-ZA"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Departments and Entities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M&amp;E policy</a:t>
            </a:r>
            <a:b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framework / standard operating procedure</a:t>
            </a:r>
            <a:endParaRPr lang="en-ZA" dirty="0"/>
          </a:p>
        </p:txBody>
      </p:sp>
      <p:sp>
        <p:nvSpPr>
          <p:cNvPr id="3" name="Content Placeholder 2">
            <a:extLst>
              <a:ext uri="{FF2B5EF4-FFF2-40B4-BE49-F238E27FC236}">
                <a16:creationId xmlns:a16="http://schemas.microsoft.com/office/drawing/2014/main" id="{C248E21B-3F3D-64BD-2FCA-B8F9BD494E59}"/>
              </a:ext>
            </a:extLst>
          </p:cNvPr>
          <p:cNvSpPr>
            <a:spLocks noGrp="1"/>
          </p:cNvSpPr>
          <p:nvPr>
            <p:ph idx="1"/>
          </p:nvPr>
        </p:nvSpPr>
        <p:spPr/>
        <p:txBody>
          <a:bodyPr>
            <a:normAutofit/>
          </a:bodyPr>
          <a:lstStyle/>
          <a:p>
            <a:pPr algn="just">
              <a:lnSpc>
                <a:spcPct val="150000"/>
              </a:lnSpc>
              <a:spcAft>
                <a:spcPts val="800"/>
              </a:spcAft>
              <a:buFont typeface="Wingdings" panose="05000000000000000000" pitchFamily="2" charset="2"/>
              <a:buChar char="§"/>
            </a:pPr>
            <a:r>
              <a:rPr lang="en-GB" sz="2000" kern="100" dirty="0">
                <a:effectLst/>
                <a:latin typeface="Arial" panose="020B0604020202020204" pitchFamily="34" charset="0"/>
                <a:ea typeface="Aptos" panose="020B0004020202020204" pitchFamily="34" charset="0"/>
                <a:cs typeface="Arial" panose="020B0604020202020204" pitchFamily="34" charset="0"/>
              </a:rPr>
              <a:t>The majority of Departments and entities implement and adhere to the National M&amp;E Policies. Departments and entities have M&amp;E guidelines and Standard Operating Procedures., </a:t>
            </a:r>
          </a:p>
          <a:p>
            <a:pPr algn="just">
              <a:lnSpc>
                <a:spcPct val="150000"/>
              </a:lnSpc>
              <a:spcAft>
                <a:spcPts val="800"/>
              </a:spcAft>
              <a:buFont typeface="Wingdings" panose="05000000000000000000" pitchFamily="2" charset="2"/>
              <a:buChar char="§"/>
            </a:pPr>
            <a:r>
              <a:rPr lang="en-GB" sz="2000" kern="100" dirty="0">
                <a:effectLst/>
                <a:latin typeface="Arial" panose="020B0604020202020204" pitchFamily="34" charset="0"/>
                <a:ea typeface="Aptos" panose="020B0004020202020204" pitchFamily="34" charset="0"/>
                <a:cs typeface="Arial" panose="020B0604020202020204" pitchFamily="34" charset="0"/>
              </a:rPr>
              <a:t>All business units are aware and adhere to the M&amp;E Guidelines and SOPs</a:t>
            </a:r>
            <a:r>
              <a:rPr lang="en-GB" sz="2600" kern="100" dirty="0">
                <a:effectLst/>
                <a:latin typeface="Arial" panose="020B0604020202020204" pitchFamily="34" charset="0"/>
                <a:ea typeface="Aptos" panose="020B0004020202020204" pitchFamily="34" charset="0"/>
                <a:cs typeface="Arial" panose="020B0604020202020204" pitchFamily="34" charset="0"/>
              </a:rPr>
              <a:t>. </a:t>
            </a:r>
          </a:p>
          <a:p>
            <a:endParaRPr lang="en-ZA" dirty="0"/>
          </a:p>
        </p:txBody>
      </p:sp>
      <p:sp>
        <p:nvSpPr>
          <p:cNvPr id="4" name="Footer Placeholder 3">
            <a:extLst>
              <a:ext uri="{FF2B5EF4-FFF2-40B4-BE49-F238E27FC236}">
                <a16:creationId xmlns:a16="http://schemas.microsoft.com/office/drawing/2014/main" id="{0EB68ABC-30BB-C4B3-B135-50D91A396C6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3995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B7B8C-68A0-93AF-3CC5-CEA0E6F2C583}"/>
              </a:ext>
            </a:extLst>
          </p:cNvPr>
          <p:cNvSpPr>
            <a:spLocks noGrp="1"/>
          </p:cNvSpPr>
          <p:nvPr>
            <p:ph type="title"/>
          </p:nvPr>
        </p:nvSpPr>
        <p:spPr>
          <a:xfrm>
            <a:off x="495300" y="457201"/>
            <a:ext cx="8915400" cy="1143000"/>
          </a:xfrm>
        </p:spPr>
        <p:txBody>
          <a:bodyPr/>
          <a:lstStyle/>
          <a:p>
            <a:r>
              <a:rPr kumimoji="0" lang="en-ZA"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Departments and Entities </a:t>
            </a: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M&amp;E policy</a:t>
            </a:r>
            <a:b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GB" sz="2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framework / standard operating procedure</a:t>
            </a:r>
            <a:endParaRPr lang="en-ZA" dirty="0"/>
          </a:p>
        </p:txBody>
      </p:sp>
      <p:sp>
        <p:nvSpPr>
          <p:cNvPr id="3" name="Content Placeholder 2">
            <a:extLst>
              <a:ext uri="{FF2B5EF4-FFF2-40B4-BE49-F238E27FC236}">
                <a16:creationId xmlns:a16="http://schemas.microsoft.com/office/drawing/2014/main" id="{E77FA669-33FF-7C30-7BBC-E4101D3859B6}"/>
              </a:ext>
            </a:extLst>
          </p:cNvPr>
          <p:cNvSpPr>
            <a:spLocks noGrp="1"/>
          </p:cNvSpPr>
          <p:nvPr>
            <p:ph idx="1"/>
          </p:nvPr>
        </p:nvSpPr>
        <p:spPr/>
        <p:txBody>
          <a:bodyPr/>
          <a:lstStyle/>
          <a:p>
            <a:pPr marL="342900" marR="0" lvl="0" indent="-342900" algn="just" defTabSz="457200" rtl="0" eaLnBrk="1" fontAlgn="auto" latinLnBrk="0" hangingPunct="1">
              <a:lnSpc>
                <a:spcPct val="150000"/>
              </a:lnSpc>
              <a:spcBef>
                <a:spcPct val="20000"/>
              </a:spcBef>
              <a:spcAft>
                <a:spcPts val="8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There have been positive adherence to M&amp;E Policies and Guidelines inform planning and programme implementation in the departments and entities. </a:t>
            </a:r>
          </a:p>
          <a:p>
            <a:pPr marL="342900" marR="0" lvl="0" indent="-342900" algn="just" defTabSz="457200" rtl="0" eaLnBrk="1" fontAlgn="auto" latinLnBrk="0" hangingPunct="1">
              <a:lnSpc>
                <a:spcPct val="150000"/>
              </a:lnSpc>
              <a:spcBef>
                <a:spcPct val="20000"/>
              </a:spcBef>
              <a:spcAft>
                <a:spcPts val="8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However, more departments and entities need to review M&amp;E Guidelines and SOPs regularly.</a:t>
            </a:r>
            <a:endParaRPr kumimoji="0" lang="en-ZA"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endParaRPr lang="en-ZA" dirty="0"/>
          </a:p>
        </p:txBody>
      </p:sp>
      <p:sp>
        <p:nvSpPr>
          <p:cNvPr id="4" name="Footer Placeholder 3">
            <a:extLst>
              <a:ext uri="{FF2B5EF4-FFF2-40B4-BE49-F238E27FC236}">
                <a16:creationId xmlns:a16="http://schemas.microsoft.com/office/drawing/2014/main" id="{43C05D73-8AE3-366C-A704-4D152783C3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440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838DE-43F2-8052-F036-8FB3EE7B449B}"/>
              </a:ext>
            </a:extLst>
          </p:cNvPr>
          <p:cNvSpPr>
            <a:spLocks noGrp="1"/>
          </p:cNvSpPr>
          <p:nvPr>
            <p:ph type="title"/>
          </p:nvPr>
        </p:nvSpPr>
        <p:spPr/>
        <p:txBody>
          <a:bodyPr/>
          <a:lstStyle/>
          <a:p>
            <a:r>
              <a:rPr lang="en-GB" b="1" dirty="0"/>
              <a:t>Institutional Support from OTP</a:t>
            </a:r>
            <a:endParaRPr lang="en-ZA" b="1" dirty="0"/>
          </a:p>
        </p:txBody>
      </p:sp>
      <p:sp>
        <p:nvSpPr>
          <p:cNvPr id="3" name="Content Placeholder 2">
            <a:extLst>
              <a:ext uri="{FF2B5EF4-FFF2-40B4-BE49-F238E27FC236}">
                <a16:creationId xmlns:a16="http://schemas.microsoft.com/office/drawing/2014/main" id="{7A7055C2-9121-BBC4-AC34-7759DF4061ED}"/>
              </a:ext>
            </a:extLst>
          </p:cNvPr>
          <p:cNvSpPr>
            <a:spLocks noGrp="1"/>
          </p:cNvSpPr>
          <p:nvPr>
            <p:ph idx="1"/>
          </p:nvPr>
        </p:nvSpPr>
        <p:spPr/>
        <p:txBody>
          <a:bodyPr/>
          <a:lstStyle/>
          <a:p>
            <a:pPr>
              <a:buFont typeface="Wingdings" panose="05000000000000000000" pitchFamily="2" charset="2"/>
              <a:buChar char="§"/>
            </a:pPr>
            <a:r>
              <a:rPr lang="en-GB" dirty="0"/>
              <a:t>The OTP has been deemed to provide adequate M and E support.</a:t>
            </a:r>
          </a:p>
          <a:p>
            <a:pPr>
              <a:buFont typeface="Wingdings" panose="05000000000000000000" pitchFamily="2" charset="2"/>
              <a:buChar char="§"/>
            </a:pPr>
            <a:r>
              <a:rPr lang="en-GB" dirty="0"/>
              <a:t> OTP has provided M and E community of practice.</a:t>
            </a:r>
          </a:p>
          <a:p>
            <a:pPr>
              <a:buFont typeface="Wingdings" panose="05000000000000000000" pitchFamily="2" charset="2"/>
              <a:buChar char="§"/>
            </a:pPr>
            <a:r>
              <a:rPr lang="en-GB" dirty="0"/>
              <a:t>OTP guides departments on reporting M and E effectively.</a:t>
            </a:r>
          </a:p>
          <a:p>
            <a:pPr>
              <a:buFont typeface="Wingdings" panose="05000000000000000000" pitchFamily="2" charset="2"/>
              <a:buChar char="§"/>
            </a:pPr>
            <a:r>
              <a:rPr lang="en-GB" dirty="0"/>
              <a:t>OTP has created an enabling environment for M and E.</a:t>
            </a:r>
          </a:p>
          <a:p>
            <a:endParaRPr lang="en-GB" dirty="0"/>
          </a:p>
          <a:p>
            <a:endParaRPr lang="en-GB" dirty="0"/>
          </a:p>
          <a:p>
            <a:endParaRPr lang="en-GB" dirty="0"/>
          </a:p>
          <a:p>
            <a:endParaRPr lang="en-ZA" dirty="0"/>
          </a:p>
        </p:txBody>
      </p:sp>
      <p:sp>
        <p:nvSpPr>
          <p:cNvPr id="4" name="Footer Placeholder 3">
            <a:extLst>
              <a:ext uri="{FF2B5EF4-FFF2-40B4-BE49-F238E27FC236}">
                <a16:creationId xmlns:a16="http://schemas.microsoft.com/office/drawing/2014/main" id="{D2058DF2-6E1F-B65C-1DF1-12B7EC777F9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41844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5362-DB22-5160-2917-44062EBA6925}"/>
              </a:ext>
            </a:extLst>
          </p:cNvPr>
          <p:cNvSpPr>
            <a:spLocks noGrp="1"/>
          </p:cNvSpPr>
          <p:nvPr>
            <p:ph type="title"/>
          </p:nvPr>
        </p:nvSpPr>
        <p:spPr>
          <a:xfrm>
            <a:off x="495300" y="587488"/>
            <a:ext cx="8915400" cy="1143000"/>
          </a:xfrm>
        </p:spPr>
        <p:txBody>
          <a:bodyPr>
            <a:normAutofit/>
          </a:bodyPr>
          <a:lstStyle/>
          <a:p>
            <a:r>
              <a:rPr lang="en-ZA" sz="3600" b="1" dirty="0"/>
              <a:t>CONCLUSION AND RECOMMENDATION</a:t>
            </a:r>
          </a:p>
        </p:txBody>
      </p:sp>
      <p:sp>
        <p:nvSpPr>
          <p:cNvPr id="4" name="Footer Placeholder 3">
            <a:extLst>
              <a:ext uri="{FF2B5EF4-FFF2-40B4-BE49-F238E27FC236}">
                <a16:creationId xmlns:a16="http://schemas.microsoft.com/office/drawing/2014/main" id="{2D82A5B8-9AE1-C7BB-57F7-3BD64E6B1319}"/>
              </a:ext>
            </a:extLst>
          </p:cNvPr>
          <p:cNvSpPr>
            <a:spLocks noGrp="1"/>
          </p:cNvSpPr>
          <p:nvPr>
            <p:ph type="ftr" sz="quarter" idx="11"/>
          </p:nvPr>
        </p:nvSpPr>
        <p:spPr/>
        <p:txBody>
          <a:bodyPr/>
          <a:lstStyle/>
          <a:p>
            <a:endParaRPr lang="en-US"/>
          </a:p>
        </p:txBody>
      </p:sp>
      <p:sp>
        <p:nvSpPr>
          <p:cNvPr id="5" name="Content Placeholder 2">
            <a:extLst>
              <a:ext uri="{FF2B5EF4-FFF2-40B4-BE49-F238E27FC236}">
                <a16:creationId xmlns:a16="http://schemas.microsoft.com/office/drawing/2014/main" id="{C1575C9B-135E-ED27-4B26-90A6C088E8F9}"/>
              </a:ext>
            </a:extLst>
          </p:cNvPr>
          <p:cNvSpPr txBox="1">
            <a:spLocks/>
          </p:cNvSpPr>
          <p:nvPr/>
        </p:nvSpPr>
        <p:spPr>
          <a:xfrm>
            <a:off x="587829" y="1577975"/>
            <a:ext cx="8606971" cy="455000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Progress have</a:t>
            </a:r>
            <a:r>
              <a:rPr lang="en-GB" dirty="0">
                <a:solidFill>
                  <a:sysClr val="windowText" lastClr="000000"/>
                </a:solidFill>
                <a:latin typeface="Aptos" panose="02110004020202020204"/>
              </a:rPr>
              <a:t> been made in institutionalisation of M and E in the province and across departments and entities.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Noticeable successes and challenges have been identified in different focus areas.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Institutionalisation of M and E in the province has to be guided by the baseline findings.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 Strengthen organisational capacity, planning, evaluation processes and the M and E reporting, accountability and integrated operationalisation of the MTDP to achieve the provincial objectives at various cluster and municipal level. Moving from compliance to a culture of accountability.</a:t>
            </a:r>
            <a:endParaRPr kumimoji="0" lang="en-ZA" sz="2800" b="0" i="0" u="none" strike="noStrike" kern="120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1960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AC15-D79B-5A97-5304-BAF25BD206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8CE616-123F-F169-4C27-A7AAFFD974CA}"/>
              </a:ext>
            </a:extLst>
          </p:cNvPr>
          <p:cNvSpPr>
            <a:spLocks noChangeArrowheads="1"/>
          </p:cNvSpPr>
          <p:nvPr/>
        </p:nvSpPr>
        <p:spPr bwMode="auto">
          <a:xfrm>
            <a:off x="622300" y="2984503"/>
            <a:ext cx="8775700" cy="2273298"/>
          </a:xfrm>
          <a:prstGeom prst="rect">
            <a:avLst/>
          </a:prstGeom>
          <a:no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6" name="Content Placeholder 2">
            <a:extLst>
              <a:ext uri="{FF2B5EF4-FFF2-40B4-BE49-F238E27FC236}">
                <a16:creationId xmlns:a16="http://schemas.microsoft.com/office/drawing/2014/main" id="{30F6E82E-CED2-4182-514C-0B4149CAEF52}"/>
              </a:ext>
            </a:extLst>
          </p:cNvPr>
          <p:cNvSpPr txBox="1">
            <a:spLocks/>
          </p:cNvSpPr>
          <p:nvPr/>
        </p:nvSpPr>
        <p:spPr>
          <a:xfrm>
            <a:off x="3462338" y="4205054"/>
            <a:ext cx="2927350" cy="10715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80000"/>
              </a:lnSpc>
              <a:buFont typeface="Arial" charset="0"/>
              <a:buNone/>
            </a:pPr>
            <a:endParaRPr lang="en-US" sz="1500">
              <a:solidFill>
                <a:srgbClr val="D7E4BD"/>
              </a:solidFill>
              <a:latin typeface="Arial" charset="0"/>
              <a:ea typeface="ＭＳ Ｐゴシック" charset="0"/>
              <a:cs typeface="Arial" charset="0"/>
            </a:endParaRPr>
          </a:p>
          <a:p>
            <a:pPr>
              <a:lnSpc>
                <a:spcPct val="80000"/>
              </a:lnSpc>
              <a:buFont typeface="Arial" charset="0"/>
              <a:buNone/>
            </a:pPr>
            <a:endParaRPr lang="en-US" sz="1500">
              <a:solidFill>
                <a:srgbClr val="D7E4BD"/>
              </a:solidFill>
              <a:latin typeface="Arial" charset="0"/>
              <a:ea typeface="ＭＳ Ｐゴシック" charset="0"/>
              <a:cs typeface="Arial" charset="0"/>
            </a:endParaRPr>
          </a:p>
          <a:p>
            <a:pPr>
              <a:lnSpc>
                <a:spcPct val="80000"/>
              </a:lnSpc>
              <a:buFont typeface="Arial" charset="0"/>
              <a:buNone/>
            </a:pPr>
            <a:r>
              <a:rPr lang="en-US" sz="1800">
                <a:solidFill>
                  <a:srgbClr val="000000"/>
                </a:solidFill>
                <a:latin typeface="Arial" charset="0"/>
                <a:ea typeface="ＭＳ Ｐゴシック" charset="0"/>
                <a:cs typeface="Arial" charset="0"/>
              </a:rPr>
              <a:t>NDOLIVHUAA</a:t>
            </a:r>
          </a:p>
          <a:p>
            <a:pPr>
              <a:lnSpc>
                <a:spcPct val="80000"/>
              </a:lnSpc>
              <a:buFont typeface="Arial" charset="0"/>
              <a:buNone/>
            </a:pPr>
            <a:r>
              <a:rPr lang="en-US" sz="1800">
                <a:solidFill>
                  <a:srgbClr val="000000"/>
                </a:solidFill>
                <a:latin typeface="Arial" charset="0"/>
                <a:ea typeface="ＭＳ Ｐゴシック" charset="0"/>
                <a:cs typeface="Arial" charset="0"/>
              </a:rPr>
              <a:t>ENKOSI</a:t>
            </a:r>
            <a:endParaRPr lang="en-US" sz="1800" dirty="0">
              <a:solidFill>
                <a:srgbClr val="000000"/>
              </a:solidFill>
              <a:latin typeface="Arial" charset="0"/>
              <a:ea typeface="ＭＳ Ｐゴシック" charset="0"/>
              <a:cs typeface="Arial" charset="0"/>
            </a:endParaRPr>
          </a:p>
        </p:txBody>
      </p:sp>
      <p:pic>
        <p:nvPicPr>
          <p:cNvPr id="7" name="Picture 9" descr="96238841982637933.png">
            <a:extLst>
              <a:ext uri="{FF2B5EF4-FFF2-40B4-BE49-F238E27FC236}">
                <a16:creationId xmlns:a16="http://schemas.microsoft.com/office/drawing/2014/main" id="{D095ACCC-83B8-D7CD-D923-4090A2EFB3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8939" y="2984502"/>
            <a:ext cx="1524000" cy="185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10">
            <a:extLst>
              <a:ext uri="{FF2B5EF4-FFF2-40B4-BE49-F238E27FC236}">
                <a16:creationId xmlns:a16="http://schemas.microsoft.com/office/drawing/2014/main" id="{812843DA-5F45-8CBE-7CD1-5A24C981E454}"/>
              </a:ext>
            </a:extLst>
          </p:cNvPr>
          <p:cNvSpPr>
            <a:spLocks noChangeArrowheads="1"/>
          </p:cNvSpPr>
          <p:nvPr/>
        </p:nvSpPr>
        <p:spPr bwMode="auto">
          <a:xfrm>
            <a:off x="7115176" y="3060702"/>
            <a:ext cx="2109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dirty="0">
                <a:solidFill>
                  <a:srgbClr val="000000"/>
                </a:solidFill>
              </a:rPr>
              <a:t>HI NKHENSILE</a:t>
            </a:r>
          </a:p>
          <a:p>
            <a:pPr algn="r"/>
            <a:r>
              <a:rPr lang="en-US" dirty="0">
                <a:solidFill>
                  <a:srgbClr val="000000"/>
                </a:solidFill>
              </a:rPr>
              <a:t>SIYATHOKOZA                                                 SIYABONGA</a:t>
            </a:r>
          </a:p>
        </p:txBody>
      </p:sp>
      <p:sp>
        <p:nvSpPr>
          <p:cNvPr id="9" name="Rectangle 11">
            <a:extLst>
              <a:ext uri="{FF2B5EF4-FFF2-40B4-BE49-F238E27FC236}">
                <a16:creationId xmlns:a16="http://schemas.microsoft.com/office/drawing/2014/main" id="{B4E4277E-D349-452E-AC45-7A705FBA491C}"/>
              </a:ext>
            </a:extLst>
          </p:cNvPr>
          <p:cNvSpPr>
            <a:spLocks noChangeArrowheads="1"/>
          </p:cNvSpPr>
          <p:nvPr/>
        </p:nvSpPr>
        <p:spPr bwMode="auto">
          <a:xfrm>
            <a:off x="769938" y="3062290"/>
            <a:ext cx="2692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dirty="0"/>
              <a:t>THANK YOU</a:t>
            </a:r>
          </a:p>
          <a:p>
            <a:r>
              <a:rPr lang="en-US" dirty="0"/>
              <a:t>DANKIE   </a:t>
            </a:r>
          </a:p>
          <a:p>
            <a:r>
              <a:rPr lang="en-US" dirty="0"/>
              <a:t>REA LEBOHA</a:t>
            </a:r>
            <a:endParaRPr lang="en-US" dirty="0">
              <a:latin typeface="Calibri" charset="0"/>
            </a:endParaRPr>
          </a:p>
        </p:txBody>
      </p:sp>
    </p:spTree>
    <p:extLst>
      <p:ext uri="{BB962C8B-B14F-4D97-AF65-F5344CB8AC3E}">
        <p14:creationId xmlns:p14="http://schemas.microsoft.com/office/powerpoint/2010/main" val="91234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7885</TotalTime>
  <Words>874</Words>
  <Application>Microsoft Office PowerPoint</Application>
  <PresentationFormat>A4 Paper (210x297 mm)</PresentationFormat>
  <Paragraphs>70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Wingdings</vt:lpstr>
      <vt:lpstr>Office Theme</vt:lpstr>
      <vt:lpstr>PowerPoint Presentation</vt:lpstr>
      <vt:lpstr>PRESENTATION OVERVIEW</vt:lpstr>
      <vt:lpstr>ORGANISATIONAL CAPACITY</vt:lpstr>
      <vt:lpstr>PLANNING AND REPORTING</vt:lpstr>
      <vt:lpstr>PLANNING AND REPROTING</vt:lpstr>
      <vt:lpstr>FINANCIAL CAPITAL</vt:lpstr>
      <vt:lpstr>EVALUATIONS</vt:lpstr>
      <vt:lpstr>EVALUATIONS Cont</vt:lpstr>
      <vt:lpstr>Evaluations continued</vt:lpstr>
      <vt:lpstr>Departments and Entities M&amp;E policy  framework / standard operating procedure</vt:lpstr>
      <vt:lpstr>Departments and Entities M&amp;E policy  framework / standard operating procedure</vt:lpstr>
      <vt:lpstr>Institutional Support from OTP</vt:lpstr>
      <vt:lpstr>CONCLUSION AND RECOMMENDATION</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Christopher Phiri</cp:lastModifiedBy>
  <cp:revision>618</cp:revision>
  <cp:lastPrinted>2022-09-13T09:40:57Z</cp:lastPrinted>
  <dcterms:created xsi:type="dcterms:W3CDTF">2014-11-18T07:45:06Z</dcterms:created>
  <dcterms:modified xsi:type="dcterms:W3CDTF">2026-07-23T06:28:40Z</dcterms:modified>
</cp:coreProperties>
</file>