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91" r:id="rId7"/>
    <p:sldId id="2147377005" r:id="rId8"/>
    <p:sldId id="2147377004" r:id="rId9"/>
    <p:sldId id="2147377003" r:id="rId10"/>
    <p:sldId id="290" r:id="rId11"/>
    <p:sldId id="2147376987" r:id="rId12"/>
    <p:sldId id="259" r:id="rId13"/>
    <p:sldId id="2147376989" r:id="rId14"/>
    <p:sldId id="2147377000" r:id="rId15"/>
    <p:sldId id="2147376974" r:id="rId16"/>
    <p:sldId id="2147376997" r:id="rId17"/>
    <p:sldId id="286" r:id="rId18"/>
    <p:sldId id="280" r:id="rId19"/>
    <p:sldId id="281" r:id="rId20"/>
    <p:sldId id="282" r:id="rId21"/>
    <p:sldId id="283" r:id="rId22"/>
    <p:sldId id="284" r:id="rId23"/>
    <p:sldId id="25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CF102D-C691-82FC-40E1-2A63BA7D3D0B}" name="Khanyisa  Mkhabele" initials="KM" userId="S::khanyisa.mkhabele@dpme.gov.za::fbb41ea8-0a27-42fe-8c1e-3dd2573d185e" providerId="AD"/>
  <p188:author id="{0A2CD382-3374-8C89-8963-4772B3755608}" name="Thokozile Molaiwa, DPME" initials="TD" userId="S::thokozile@dpme.gov.za::6e6a7813-5f9b-41bf-9dd6-51436968e5e3" providerId="AD"/>
  <p188:author id="{DCD7CFD1-5A62-2866-FEE8-DAD8551F22CF}" name="Thokozile Molaiwa, DPME" initials="TMD" userId="S::Thokozile@dpme.gov.za::6e6a7813-5f9b-41bf-9dd6-51436968e5e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gaugelo Moshia-Molebatsi" initials="KMM" lastIdx="1" clrIdx="0">
    <p:extLst>
      <p:ext uri="{19B8F6BF-5375-455C-9EA6-DF929625EA0E}">
        <p15:presenceInfo xmlns:p15="http://schemas.microsoft.com/office/powerpoint/2012/main" userId="S::Kgaugelo@dpme.gov.za::095c7615-30fa-4cd4-b0b3-f331685463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D42"/>
    <a:srgbClr val="00509E"/>
    <a:srgbClr val="D54C3B"/>
    <a:srgbClr val="007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3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927174-6D4D-4B0F-B1B8-9A0CEC188D1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ZA"/>
        </a:p>
      </dgm:t>
    </dgm:pt>
    <dgm:pt modelId="{FAABEB67-A1EC-43CB-8F79-CA9028FE507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Developed by the OECD Development Assistance Committee (1st in 1991 and last updated in 2019):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8E61B6-070C-4E93-BB4B-87BB5C286B5D}" type="parTrans" cxnId="{CE1F8014-2129-4CF2-B586-F25D126F84E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6DC9F2-B2A7-46CC-804F-C27B9291B58C}" type="sibTrans" cxnId="{CE1F8014-2129-4CF2-B586-F25D126F84E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AB9E9A-799D-420B-A4C4-F64DDDCB9293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Relevance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FD2E18-F3FD-4590-9385-F091DEDE5D0D}" type="parTrans" cxnId="{F6473DCB-2D28-403C-B8EB-A5FE8F76C048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D90B27-A3D8-47C0-90B8-E0D3333753A6}" type="sibTrans" cxnId="{F6473DCB-2D28-403C-B8EB-A5FE8F76C048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E014C9-479D-45BA-856E-B9D70BE950B0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Is the intervention doing the right thing?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E77605-0E6F-4F5D-8638-D2D0783F2564}" type="parTrans" cxnId="{2628B5E2-8DF3-458A-BBDD-BAF5E8878D2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9A0C65-D57C-4A1A-B8AE-9738CA026AED}" type="sibTrans" cxnId="{2628B5E2-8DF3-458A-BBDD-BAF5E8878D2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9ADA33-5613-4FEC-BC10-E91491429D0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Coherence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93DC23-DED8-48AC-A1FD-CA421E0E1B5D}" type="parTrans" cxnId="{0E31DCF9-A458-4332-B0D3-CFF9E866349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CA2E1D-163C-4C2B-85D2-FAE824CE8ADA}" type="sibTrans" cxnId="{0E31DCF9-A458-4332-B0D3-CFF9E866349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F5A300-EAFF-417D-B20E-10C17D5CFA0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How well does the intervention fit?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9145A6-619D-49F3-8E57-F34DC8505E7D}" type="parTrans" cxnId="{3F221883-95D1-410C-878F-0A257FBE92F6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F47F2D-55D2-449E-A611-4CA58FA74931}" type="sibTrans" cxnId="{3F221883-95D1-410C-878F-0A257FBE92F6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86E7B4-7E21-4E4F-947F-ACA5BCC450FC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Effectiveness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D12B25-326E-49C0-8A25-2BDE1EA33217}" type="parTrans" cxnId="{2A6F4414-4EFD-4459-86DA-A9A56EF032B5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120E02-4D64-4032-B858-A437B72197D2}" type="sibTrans" cxnId="{2A6F4414-4EFD-4459-86DA-A9A56EF032B5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339F48-26E1-4840-8EE0-7CB8E736DBF5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Is the intervention achieving its objectives?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659B10-D90D-43FA-80A8-5C612CDC4586}" type="parTrans" cxnId="{0E4E771B-F8C1-4E14-8D9D-60C511959AE9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8C617F-EBC7-4431-8E3F-8F9B1B23C824}" type="sibTrans" cxnId="{0E4E771B-F8C1-4E14-8D9D-60C511959AE9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69107A-BE1C-485D-8376-761A76B23F0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Efficiency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6FE119-FD70-4CB5-AC00-1510728FAF11}" type="parTrans" cxnId="{71D1205E-E540-4166-8920-5B4ECF448CDE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42273B-DE65-4FCF-9F0B-880DC08E2CEE}" type="sibTrans" cxnId="{71D1205E-E540-4166-8920-5B4ECF448CDE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854304-5187-4F62-BB67-97D18BECD7CB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How well are resources being used?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833179-2DE7-4FBF-A2CE-E425B4178408}" type="parTrans" cxnId="{E18CDA14-B553-41F3-86F4-A65D13DECBB6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E0123-1616-4D20-A06A-CD5A93F958F5}" type="sibTrans" cxnId="{E18CDA14-B553-41F3-86F4-A65D13DECBB6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5B968C-D829-455E-854F-D9D0DE7AE3E2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Impact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438142-39BC-46DF-8224-B4ABFB7ADB26}" type="parTrans" cxnId="{E167C13E-971C-4661-811B-C90EA0DB1ED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318AA8-50CC-467B-95C2-4F9DF13CD2AE}" type="sibTrans" cxnId="{E167C13E-971C-4661-811B-C90EA0DB1ED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070E46-30F9-4A69-8943-AD7BB4F8AD5B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What difference does the intervention make?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AE94D3-75C8-492A-97EC-4A8E5C9E25C9}" type="parTrans" cxnId="{DB4EEDDE-7F49-43F1-908B-A49B4C86417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BD1A4E-3424-42BA-B5AF-B707EEB6AACA}" type="sibTrans" cxnId="{DB4EEDDE-7F49-43F1-908B-A49B4C86417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CCDA30-0E8F-4CB3-B9D1-C3D00C27185A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Sustainability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26B2A-D6D1-4983-B115-82B544075465}" type="parTrans" cxnId="{7EB04958-E8FA-41B8-B76C-85FD76FA2BA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E3D6B8-D59C-4671-87E4-D074DF3EE59C}" type="sibTrans" cxnId="{7EB04958-E8FA-41B8-B76C-85FD76FA2BAD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05C203-CDF4-4835-A339-C4EFD0661B57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Will the benefits last?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1AE013-03B5-41E9-805B-FBDF5F69D0F9}" type="parTrans" cxnId="{46918680-D868-4967-B1FB-5CAF4FCA2434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3A3478-82F9-49E3-942E-65E513E186C2}" type="sibTrans" cxnId="{46918680-D868-4967-B1FB-5CAF4FCA2434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5364BA-7D87-4F64-89FC-9A81A1CA18F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Development by South Africa (1st in 2023)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2DFE2D-67CF-410B-8F15-2AAE15A53403}" type="parTrans" cxnId="{D8B87F65-F298-4D04-85E9-8E19949733DB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6D81E3-564E-4CBE-ADBF-4336C2778365}" type="sibTrans" cxnId="{D8B87F65-F298-4D04-85E9-8E19949733DB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8407F-4B64-40BC-8368-497D3E6C1F47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Climate Ecosystem Health (CEH)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F67C90-8056-45CF-9216-15AEB7172E9A}" type="parTrans" cxnId="{7F1AE5DD-05D1-4A36-B812-F80617D255F5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82365C-0C2D-4706-89B5-DBA1248FF6F0}" type="sibTrans" cxnId="{7F1AE5DD-05D1-4A36-B812-F80617D255F5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C9AE78-5551-4ADC-A140-DE97472D968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How does the intervention contribute to CEH; and how it might be affected by changes in CEH?</a:t>
          </a:r>
          <a:endParaRPr lang="en-ZA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8EA951-871D-454B-B06B-67B182C970CF}" type="parTrans" cxnId="{0EFCDDCF-DD7E-4293-9473-C1EF840DAC71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130AB8-EA03-49F1-ADFF-14DC85B44CCE}" type="sibTrans" cxnId="{0EFCDDCF-DD7E-4293-9473-C1EF840DAC71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E7C64B-A5FB-4C23-9E5A-F2E6B9C7FF89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Transformative Equity (TE)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79629B-BCF7-4B50-9A08-595F1EE42CB5}" type="parTrans" cxnId="{2C91106E-18A8-4562-93D3-6FED6C151F84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475297-1641-4347-AAE2-459637E41512}" type="sibTrans" cxnId="{2C91106E-18A8-4562-93D3-6FED6C151F84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2B698E-2B43-4AF6-9E37-10F7F0E6993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How does the intervention address systematic inequities?</a:t>
          </a: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134971-F45C-47E7-97AE-3C870998BB21}" type="parTrans" cxnId="{2CC86C1E-3020-4269-A948-11D4BCC2EA0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69510F-89C1-4713-892C-B616DBB3FB68}" type="sibTrans" cxnId="{2CC86C1E-3020-4269-A948-11D4BCC2EA07}">
      <dgm:prSet/>
      <dgm:spPr/>
      <dgm:t>
        <a:bodyPr/>
        <a:lstStyle/>
        <a:p>
          <a:pPr>
            <a:lnSpc>
              <a:spcPct val="150000"/>
            </a:lnSpc>
          </a:pPr>
          <a:endParaRPr lang="en-ZA" sz="15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2CA252-8F07-4504-B6A9-31F4123ED3AE}" type="pres">
      <dgm:prSet presAssocID="{E6927174-6D4D-4B0F-B1B8-9A0CEC188D15}" presName="vert0" presStyleCnt="0">
        <dgm:presLayoutVars>
          <dgm:dir/>
          <dgm:animOne val="branch"/>
          <dgm:animLvl val="lvl"/>
        </dgm:presLayoutVars>
      </dgm:prSet>
      <dgm:spPr/>
    </dgm:pt>
    <dgm:pt modelId="{2C2D146F-721A-4EAB-AF5B-4CFACEE8740C}" type="pres">
      <dgm:prSet presAssocID="{FAABEB67-A1EC-43CB-8F79-CA9028FE5070}" presName="thickLine" presStyleLbl="alignNode1" presStyleIdx="0" presStyleCnt="2"/>
      <dgm:spPr/>
    </dgm:pt>
    <dgm:pt modelId="{E5EF7CEA-6213-4C09-9DB9-6431CAA3E7CA}" type="pres">
      <dgm:prSet presAssocID="{FAABEB67-A1EC-43CB-8F79-CA9028FE5070}" presName="horz1" presStyleCnt="0"/>
      <dgm:spPr/>
    </dgm:pt>
    <dgm:pt modelId="{591BE754-083E-4789-B813-F292FB639CFE}" type="pres">
      <dgm:prSet presAssocID="{FAABEB67-A1EC-43CB-8F79-CA9028FE5070}" presName="tx1" presStyleLbl="revTx" presStyleIdx="0" presStyleCnt="18"/>
      <dgm:spPr/>
    </dgm:pt>
    <dgm:pt modelId="{7C4C5B39-30E4-4EC0-8EB6-191CFCE3A740}" type="pres">
      <dgm:prSet presAssocID="{FAABEB67-A1EC-43CB-8F79-CA9028FE5070}" presName="vert1" presStyleCnt="0"/>
      <dgm:spPr/>
    </dgm:pt>
    <dgm:pt modelId="{E8676F08-97FD-4A85-ADD9-2CA0169F6FB4}" type="pres">
      <dgm:prSet presAssocID="{39AB9E9A-799D-420B-A4C4-F64DDDCB9293}" presName="vertSpace2a" presStyleCnt="0"/>
      <dgm:spPr/>
    </dgm:pt>
    <dgm:pt modelId="{67E03B68-4925-4F00-9C9B-7975A5157202}" type="pres">
      <dgm:prSet presAssocID="{39AB9E9A-799D-420B-A4C4-F64DDDCB9293}" presName="horz2" presStyleCnt="0"/>
      <dgm:spPr/>
    </dgm:pt>
    <dgm:pt modelId="{9F4B8893-2455-4AB5-BCCA-8E45B963AD32}" type="pres">
      <dgm:prSet presAssocID="{39AB9E9A-799D-420B-A4C4-F64DDDCB9293}" presName="horzSpace2" presStyleCnt="0"/>
      <dgm:spPr/>
    </dgm:pt>
    <dgm:pt modelId="{F9249261-464A-4F63-BAC1-60F80C65004F}" type="pres">
      <dgm:prSet presAssocID="{39AB9E9A-799D-420B-A4C4-F64DDDCB9293}" presName="tx2" presStyleLbl="revTx" presStyleIdx="1" presStyleCnt="18"/>
      <dgm:spPr/>
    </dgm:pt>
    <dgm:pt modelId="{53183FE3-BB17-4F82-9AFC-7625288F3EC7}" type="pres">
      <dgm:prSet presAssocID="{39AB9E9A-799D-420B-A4C4-F64DDDCB9293}" presName="vert2" presStyleCnt="0"/>
      <dgm:spPr/>
    </dgm:pt>
    <dgm:pt modelId="{04D8E420-A289-46B7-B976-2FC25AD41469}" type="pres">
      <dgm:prSet presAssocID="{E0E014C9-479D-45BA-856E-B9D70BE950B0}" presName="horz3" presStyleCnt="0"/>
      <dgm:spPr/>
    </dgm:pt>
    <dgm:pt modelId="{1411D697-FBB0-4433-907D-D56A4C94EE34}" type="pres">
      <dgm:prSet presAssocID="{E0E014C9-479D-45BA-856E-B9D70BE950B0}" presName="horzSpace3" presStyleCnt="0"/>
      <dgm:spPr/>
    </dgm:pt>
    <dgm:pt modelId="{1AF03FD6-CE76-4BA2-8E16-3D24586196EC}" type="pres">
      <dgm:prSet presAssocID="{E0E014C9-479D-45BA-856E-B9D70BE950B0}" presName="tx3" presStyleLbl="revTx" presStyleIdx="2" presStyleCnt="18"/>
      <dgm:spPr/>
    </dgm:pt>
    <dgm:pt modelId="{B2710B17-D6D9-44B0-A386-71AA3A111BFD}" type="pres">
      <dgm:prSet presAssocID="{E0E014C9-479D-45BA-856E-B9D70BE950B0}" presName="vert3" presStyleCnt="0"/>
      <dgm:spPr/>
    </dgm:pt>
    <dgm:pt modelId="{1BD510F6-EE38-414D-912D-730512C52922}" type="pres">
      <dgm:prSet presAssocID="{39AB9E9A-799D-420B-A4C4-F64DDDCB9293}" presName="thinLine2b" presStyleLbl="callout" presStyleIdx="0" presStyleCnt="8"/>
      <dgm:spPr/>
    </dgm:pt>
    <dgm:pt modelId="{7AFDD804-7DA4-4960-8EF0-B742261D4ABE}" type="pres">
      <dgm:prSet presAssocID="{39AB9E9A-799D-420B-A4C4-F64DDDCB9293}" presName="vertSpace2b" presStyleCnt="0"/>
      <dgm:spPr/>
    </dgm:pt>
    <dgm:pt modelId="{B5FBA657-A80C-4FB8-9FAC-0E095D3D2523}" type="pres">
      <dgm:prSet presAssocID="{229ADA33-5613-4FEC-BC10-E91491429D02}" presName="horz2" presStyleCnt="0"/>
      <dgm:spPr/>
    </dgm:pt>
    <dgm:pt modelId="{667812E1-5227-4E77-AD7E-4ADFB23276E0}" type="pres">
      <dgm:prSet presAssocID="{229ADA33-5613-4FEC-BC10-E91491429D02}" presName="horzSpace2" presStyleCnt="0"/>
      <dgm:spPr/>
    </dgm:pt>
    <dgm:pt modelId="{D7321EE8-0AD0-4A04-A372-F2231349AC78}" type="pres">
      <dgm:prSet presAssocID="{229ADA33-5613-4FEC-BC10-E91491429D02}" presName="tx2" presStyleLbl="revTx" presStyleIdx="3" presStyleCnt="18"/>
      <dgm:spPr/>
    </dgm:pt>
    <dgm:pt modelId="{B80843AF-084C-41CD-9F65-12CF75299C27}" type="pres">
      <dgm:prSet presAssocID="{229ADA33-5613-4FEC-BC10-E91491429D02}" presName="vert2" presStyleCnt="0"/>
      <dgm:spPr/>
    </dgm:pt>
    <dgm:pt modelId="{C6C67E4D-5DC6-4DFC-8DC1-60D4A594BEB3}" type="pres">
      <dgm:prSet presAssocID="{6DF5A300-EAFF-417D-B20E-10C17D5CFA06}" presName="horz3" presStyleCnt="0"/>
      <dgm:spPr/>
    </dgm:pt>
    <dgm:pt modelId="{DA1578CF-EEB3-44C1-9749-3080A0C48130}" type="pres">
      <dgm:prSet presAssocID="{6DF5A300-EAFF-417D-B20E-10C17D5CFA06}" presName="horzSpace3" presStyleCnt="0"/>
      <dgm:spPr/>
    </dgm:pt>
    <dgm:pt modelId="{F14ABF7D-A9EB-4D7B-894D-DC57D95A891D}" type="pres">
      <dgm:prSet presAssocID="{6DF5A300-EAFF-417D-B20E-10C17D5CFA06}" presName="tx3" presStyleLbl="revTx" presStyleIdx="4" presStyleCnt="18"/>
      <dgm:spPr/>
    </dgm:pt>
    <dgm:pt modelId="{0366A744-8D10-459F-8C7E-3E96BB223C47}" type="pres">
      <dgm:prSet presAssocID="{6DF5A300-EAFF-417D-B20E-10C17D5CFA06}" presName="vert3" presStyleCnt="0"/>
      <dgm:spPr/>
    </dgm:pt>
    <dgm:pt modelId="{93B4AD70-36A0-4135-AEAC-FDB6CBC9BFDE}" type="pres">
      <dgm:prSet presAssocID="{229ADA33-5613-4FEC-BC10-E91491429D02}" presName="thinLine2b" presStyleLbl="callout" presStyleIdx="1" presStyleCnt="8"/>
      <dgm:spPr/>
    </dgm:pt>
    <dgm:pt modelId="{F16FD914-89A4-4C4C-A522-CCC05B3225F7}" type="pres">
      <dgm:prSet presAssocID="{229ADA33-5613-4FEC-BC10-E91491429D02}" presName="vertSpace2b" presStyleCnt="0"/>
      <dgm:spPr/>
    </dgm:pt>
    <dgm:pt modelId="{D4577D20-545F-4088-BE01-42F0E3BBC8B7}" type="pres">
      <dgm:prSet presAssocID="{7086E7B4-7E21-4E4F-947F-ACA5BCC450FC}" presName="horz2" presStyleCnt="0"/>
      <dgm:spPr/>
    </dgm:pt>
    <dgm:pt modelId="{68E4382E-750E-4F23-8E6F-53F57A06968A}" type="pres">
      <dgm:prSet presAssocID="{7086E7B4-7E21-4E4F-947F-ACA5BCC450FC}" presName="horzSpace2" presStyleCnt="0"/>
      <dgm:spPr/>
    </dgm:pt>
    <dgm:pt modelId="{4B2B0A37-4C29-4A30-95B9-63879AD4B3AB}" type="pres">
      <dgm:prSet presAssocID="{7086E7B4-7E21-4E4F-947F-ACA5BCC450FC}" presName="tx2" presStyleLbl="revTx" presStyleIdx="5" presStyleCnt="18"/>
      <dgm:spPr/>
    </dgm:pt>
    <dgm:pt modelId="{EA9CF451-7B7B-4C8B-B695-087825A37F19}" type="pres">
      <dgm:prSet presAssocID="{7086E7B4-7E21-4E4F-947F-ACA5BCC450FC}" presName="vert2" presStyleCnt="0"/>
      <dgm:spPr/>
    </dgm:pt>
    <dgm:pt modelId="{92E62671-E21C-4862-8BB2-DF5DD39CC721}" type="pres">
      <dgm:prSet presAssocID="{79339F48-26E1-4840-8EE0-7CB8E736DBF5}" presName="horz3" presStyleCnt="0"/>
      <dgm:spPr/>
    </dgm:pt>
    <dgm:pt modelId="{957F85CD-F849-4BA6-B3B2-345A548F5E9E}" type="pres">
      <dgm:prSet presAssocID="{79339F48-26E1-4840-8EE0-7CB8E736DBF5}" presName="horzSpace3" presStyleCnt="0"/>
      <dgm:spPr/>
    </dgm:pt>
    <dgm:pt modelId="{A8DF879C-AF37-4D65-A9D1-8A74A65992B0}" type="pres">
      <dgm:prSet presAssocID="{79339F48-26E1-4840-8EE0-7CB8E736DBF5}" presName="tx3" presStyleLbl="revTx" presStyleIdx="6" presStyleCnt="18" custScaleX="113566" custScaleY="118124"/>
      <dgm:spPr/>
    </dgm:pt>
    <dgm:pt modelId="{D04F5AA9-BC39-44A9-ABF6-655AF5365341}" type="pres">
      <dgm:prSet presAssocID="{79339F48-26E1-4840-8EE0-7CB8E736DBF5}" presName="vert3" presStyleCnt="0"/>
      <dgm:spPr/>
    </dgm:pt>
    <dgm:pt modelId="{E1CA6711-FEF5-4A48-B33F-81BCFC14819C}" type="pres">
      <dgm:prSet presAssocID="{7086E7B4-7E21-4E4F-947F-ACA5BCC450FC}" presName="thinLine2b" presStyleLbl="callout" presStyleIdx="2" presStyleCnt="8"/>
      <dgm:spPr/>
    </dgm:pt>
    <dgm:pt modelId="{4408E3FB-1915-4908-9E6D-D152F2CF010A}" type="pres">
      <dgm:prSet presAssocID="{7086E7B4-7E21-4E4F-947F-ACA5BCC450FC}" presName="vertSpace2b" presStyleCnt="0"/>
      <dgm:spPr/>
    </dgm:pt>
    <dgm:pt modelId="{2DB9871B-AC7F-445C-92A0-579D9039D6CB}" type="pres">
      <dgm:prSet presAssocID="{3769107A-BE1C-485D-8376-761A76B23F08}" presName="horz2" presStyleCnt="0"/>
      <dgm:spPr/>
    </dgm:pt>
    <dgm:pt modelId="{1A2A67C8-0182-4FCE-A42E-95E2C7398C47}" type="pres">
      <dgm:prSet presAssocID="{3769107A-BE1C-485D-8376-761A76B23F08}" presName="horzSpace2" presStyleCnt="0"/>
      <dgm:spPr/>
    </dgm:pt>
    <dgm:pt modelId="{F3B7F601-BDD1-4DDE-9D31-1040B00A1ECA}" type="pres">
      <dgm:prSet presAssocID="{3769107A-BE1C-485D-8376-761A76B23F08}" presName="tx2" presStyleLbl="revTx" presStyleIdx="7" presStyleCnt="18"/>
      <dgm:spPr/>
    </dgm:pt>
    <dgm:pt modelId="{B5851B75-ACD5-4EC5-840D-AB95CEDC329A}" type="pres">
      <dgm:prSet presAssocID="{3769107A-BE1C-485D-8376-761A76B23F08}" presName="vert2" presStyleCnt="0"/>
      <dgm:spPr/>
    </dgm:pt>
    <dgm:pt modelId="{BF1B3E44-3066-4303-AFC4-CD196AA3C0E3}" type="pres">
      <dgm:prSet presAssocID="{F1854304-5187-4F62-BB67-97D18BECD7CB}" presName="horz3" presStyleCnt="0"/>
      <dgm:spPr/>
    </dgm:pt>
    <dgm:pt modelId="{83A46099-F817-4F71-B66F-DC1CE144C061}" type="pres">
      <dgm:prSet presAssocID="{F1854304-5187-4F62-BB67-97D18BECD7CB}" presName="horzSpace3" presStyleCnt="0"/>
      <dgm:spPr/>
    </dgm:pt>
    <dgm:pt modelId="{35DCAB5C-5A6A-4D59-970C-3AAE4235F78C}" type="pres">
      <dgm:prSet presAssocID="{F1854304-5187-4F62-BB67-97D18BECD7CB}" presName="tx3" presStyleLbl="revTx" presStyleIdx="8" presStyleCnt="18"/>
      <dgm:spPr/>
    </dgm:pt>
    <dgm:pt modelId="{EAF560F4-3293-4E6C-A406-69A2345F40F8}" type="pres">
      <dgm:prSet presAssocID="{F1854304-5187-4F62-BB67-97D18BECD7CB}" presName="vert3" presStyleCnt="0"/>
      <dgm:spPr/>
    </dgm:pt>
    <dgm:pt modelId="{B2DC9904-2DD6-427A-A81D-EB7435340D62}" type="pres">
      <dgm:prSet presAssocID="{3769107A-BE1C-485D-8376-761A76B23F08}" presName="thinLine2b" presStyleLbl="callout" presStyleIdx="3" presStyleCnt="8"/>
      <dgm:spPr/>
    </dgm:pt>
    <dgm:pt modelId="{BCEE5627-5462-464E-A52D-984E31199EB0}" type="pres">
      <dgm:prSet presAssocID="{3769107A-BE1C-485D-8376-761A76B23F08}" presName="vertSpace2b" presStyleCnt="0"/>
      <dgm:spPr/>
    </dgm:pt>
    <dgm:pt modelId="{73797CD4-5ACD-4AF5-92E9-498A22910ED7}" type="pres">
      <dgm:prSet presAssocID="{B65B968C-D829-455E-854F-D9D0DE7AE3E2}" presName="horz2" presStyleCnt="0"/>
      <dgm:spPr/>
    </dgm:pt>
    <dgm:pt modelId="{4E202576-2575-4E1B-9338-5C72A55DF9A1}" type="pres">
      <dgm:prSet presAssocID="{B65B968C-D829-455E-854F-D9D0DE7AE3E2}" presName="horzSpace2" presStyleCnt="0"/>
      <dgm:spPr/>
    </dgm:pt>
    <dgm:pt modelId="{EC38EB60-879B-4695-8784-FAEF25069A11}" type="pres">
      <dgm:prSet presAssocID="{B65B968C-D829-455E-854F-D9D0DE7AE3E2}" presName="tx2" presStyleLbl="revTx" presStyleIdx="9" presStyleCnt="18"/>
      <dgm:spPr/>
    </dgm:pt>
    <dgm:pt modelId="{FEE72CD5-821D-420F-92DD-18E6C35C54BB}" type="pres">
      <dgm:prSet presAssocID="{B65B968C-D829-455E-854F-D9D0DE7AE3E2}" presName="vert2" presStyleCnt="0"/>
      <dgm:spPr/>
    </dgm:pt>
    <dgm:pt modelId="{0CC24423-F06A-4292-ABA9-BCBFA10262ED}" type="pres">
      <dgm:prSet presAssocID="{26070E46-30F9-4A69-8943-AD7BB4F8AD5B}" presName="horz3" presStyleCnt="0"/>
      <dgm:spPr/>
    </dgm:pt>
    <dgm:pt modelId="{DDD84D54-AD96-4A90-93C3-76455AB1A95A}" type="pres">
      <dgm:prSet presAssocID="{26070E46-30F9-4A69-8943-AD7BB4F8AD5B}" presName="horzSpace3" presStyleCnt="0"/>
      <dgm:spPr/>
    </dgm:pt>
    <dgm:pt modelId="{FD7FB738-342F-4DFD-8143-1803DDF1400C}" type="pres">
      <dgm:prSet presAssocID="{26070E46-30F9-4A69-8943-AD7BB4F8AD5B}" presName="tx3" presStyleLbl="revTx" presStyleIdx="10" presStyleCnt="18" custScaleX="116585" custScaleY="100000"/>
      <dgm:spPr/>
    </dgm:pt>
    <dgm:pt modelId="{551900BA-D1B0-4483-BCAE-A81F34BDBB6F}" type="pres">
      <dgm:prSet presAssocID="{26070E46-30F9-4A69-8943-AD7BB4F8AD5B}" presName="vert3" presStyleCnt="0"/>
      <dgm:spPr/>
    </dgm:pt>
    <dgm:pt modelId="{1BB20A87-D4C5-4B39-9BFF-6779B517115C}" type="pres">
      <dgm:prSet presAssocID="{B65B968C-D829-455E-854F-D9D0DE7AE3E2}" presName="thinLine2b" presStyleLbl="callout" presStyleIdx="4" presStyleCnt="8"/>
      <dgm:spPr/>
    </dgm:pt>
    <dgm:pt modelId="{1D6EA364-8394-48A2-9778-DCA14B94364A}" type="pres">
      <dgm:prSet presAssocID="{B65B968C-D829-455E-854F-D9D0DE7AE3E2}" presName="vertSpace2b" presStyleCnt="0"/>
      <dgm:spPr/>
    </dgm:pt>
    <dgm:pt modelId="{530EB45B-7E83-49B6-A994-96E8ECEDACB3}" type="pres">
      <dgm:prSet presAssocID="{4BCCDA30-0E8F-4CB3-B9D1-C3D00C27185A}" presName="horz2" presStyleCnt="0"/>
      <dgm:spPr/>
    </dgm:pt>
    <dgm:pt modelId="{93E500B9-EA4B-49D2-972D-CC118F096DFB}" type="pres">
      <dgm:prSet presAssocID="{4BCCDA30-0E8F-4CB3-B9D1-C3D00C27185A}" presName="horzSpace2" presStyleCnt="0"/>
      <dgm:spPr/>
    </dgm:pt>
    <dgm:pt modelId="{14A77569-23AB-43F0-B258-25503DD1D429}" type="pres">
      <dgm:prSet presAssocID="{4BCCDA30-0E8F-4CB3-B9D1-C3D00C27185A}" presName="tx2" presStyleLbl="revTx" presStyleIdx="11" presStyleCnt="18"/>
      <dgm:spPr/>
    </dgm:pt>
    <dgm:pt modelId="{7E2A9BF4-F48F-466C-B20B-4B2F87778EFD}" type="pres">
      <dgm:prSet presAssocID="{4BCCDA30-0E8F-4CB3-B9D1-C3D00C27185A}" presName="vert2" presStyleCnt="0"/>
      <dgm:spPr/>
    </dgm:pt>
    <dgm:pt modelId="{8E0A1459-33FB-4D3D-953D-2082BF864BEF}" type="pres">
      <dgm:prSet presAssocID="{8205C203-CDF4-4835-A339-C4EFD0661B57}" presName="horz3" presStyleCnt="0"/>
      <dgm:spPr/>
    </dgm:pt>
    <dgm:pt modelId="{4F0CCFA5-77E1-483C-9D9B-E8E47427CE46}" type="pres">
      <dgm:prSet presAssocID="{8205C203-CDF4-4835-A339-C4EFD0661B57}" presName="horzSpace3" presStyleCnt="0"/>
      <dgm:spPr/>
    </dgm:pt>
    <dgm:pt modelId="{8DE44C7E-1BE3-45C5-9F8A-132B02A0CD09}" type="pres">
      <dgm:prSet presAssocID="{8205C203-CDF4-4835-A339-C4EFD0661B57}" presName="tx3" presStyleLbl="revTx" presStyleIdx="12" presStyleCnt="18"/>
      <dgm:spPr/>
    </dgm:pt>
    <dgm:pt modelId="{E12DA774-BD9B-45D3-8D12-A15973D7A06B}" type="pres">
      <dgm:prSet presAssocID="{8205C203-CDF4-4835-A339-C4EFD0661B57}" presName="vert3" presStyleCnt="0"/>
      <dgm:spPr/>
    </dgm:pt>
    <dgm:pt modelId="{FBE8F7B8-27B3-43C3-9479-B2969B807FCC}" type="pres">
      <dgm:prSet presAssocID="{4BCCDA30-0E8F-4CB3-B9D1-C3D00C27185A}" presName="thinLine2b" presStyleLbl="callout" presStyleIdx="5" presStyleCnt="8"/>
      <dgm:spPr/>
    </dgm:pt>
    <dgm:pt modelId="{747A2417-B674-48F9-91BF-D251F1B4869B}" type="pres">
      <dgm:prSet presAssocID="{4BCCDA30-0E8F-4CB3-B9D1-C3D00C27185A}" presName="vertSpace2b" presStyleCnt="0"/>
      <dgm:spPr/>
    </dgm:pt>
    <dgm:pt modelId="{0344C64D-15CD-47D8-8949-5380F2A798FC}" type="pres">
      <dgm:prSet presAssocID="{835364BA-7D87-4F64-89FC-9A81A1CA18FF}" presName="thickLine" presStyleLbl="alignNode1" presStyleIdx="1" presStyleCnt="2"/>
      <dgm:spPr/>
    </dgm:pt>
    <dgm:pt modelId="{9139A400-3B48-4003-9B0E-A73581476687}" type="pres">
      <dgm:prSet presAssocID="{835364BA-7D87-4F64-89FC-9A81A1CA18FF}" presName="horz1" presStyleCnt="0"/>
      <dgm:spPr/>
    </dgm:pt>
    <dgm:pt modelId="{A7AA3AA2-98CC-4B30-AE6E-1F3669C26D2A}" type="pres">
      <dgm:prSet presAssocID="{835364BA-7D87-4F64-89FC-9A81A1CA18FF}" presName="tx1" presStyleLbl="revTx" presStyleIdx="13" presStyleCnt="18"/>
      <dgm:spPr/>
    </dgm:pt>
    <dgm:pt modelId="{39F626A7-4E5D-4CBD-89C3-64E9345460C8}" type="pres">
      <dgm:prSet presAssocID="{835364BA-7D87-4F64-89FC-9A81A1CA18FF}" presName="vert1" presStyleCnt="0"/>
      <dgm:spPr/>
    </dgm:pt>
    <dgm:pt modelId="{46F9DBB7-76EC-4B12-8896-FBDA0E413916}" type="pres">
      <dgm:prSet presAssocID="{F218407F-4B64-40BC-8368-497D3E6C1F47}" presName="vertSpace2a" presStyleCnt="0"/>
      <dgm:spPr/>
    </dgm:pt>
    <dgm:pt modelId="{C5FDEC43-3D89-4CCC-8077-78683D609371}" type="pres">
      <dgm:prSet presAssocID="{F218407F-4B64-40BC-8368-497D3E6C1F47}" presName="horz2" presStyleCnt="0"/>
      <dgm:spPr/>
    </dgm:pt>
    <dgm:pt modelId="{3F78A598-E6A9-43F5-BC88-26E14C6861AD}" type="pres">
      <dgm:prSet presAssocID="{F218407F-4B64-40BC-8368-497D3E6C1F47}" presName="horzSpace2" presStyleCnt="0"/>
      <dgm:spPr/>
    </dgm:pt>
    <dgm:pt modelId="{4827E1D2-8764-4DA4-9DD4-AFAA9895F8AB}" type="pres">
      <dgm:prSet presAssocID="{F218407F-4B64-40BC-8368-497D3E6C1F47}" presName="tx2" presStyleLbl="revTx" presStyleIdx="14" presStyleCnt="18"/>
      <dgm:spPr/>
    </dgm:pt>
    <dgm:pt modelId="{A00432BC-4164-4B99-BA8C-DB7D6F2D88F4}" type="pres">
      <dgm:prSet presAssocID="{F218407F-4B64-40BC-8368-497D3E6C1F47}" presName="vert2" presStyleCnt="0"/>
      <dgm:spPr/>
    </dgm:pt>
    <dgm:pt modelId="{3F27888F-69A8-4188-AA77-320A92A29B2C}" type="pres">
      <dgm:prSet presAssocID="{5EC9AE78-5551-4ADC-A140-DE97472D9686}" presName="horz3" presStyleCnt="0"/>
      <dgm:spPr/>
    </dgm:pt>
    <dgm:pt modelId="{2A6CE68C-FCBB-48CD-9AB4-B4E4F7BF0402}" type="pres">
      <dgm:prSet presAssocID="{5EC9AE78-5551-4ADC-A140-DE97472D9686}" presName="horzSpace3" presStyleCnt="0"/>
      <dgm:spPr/>
    </dgm:pt>
    <dgm:pt modelId="{62668F5F-9E1B-45AC-8F3A-1B9781BF7867}" type="pres">
      <dgm:prSet presAssocID="{5EC9AE78-5551-4ADC-A140-DE97472D9686}" presName="tx3" presStyleLbl="revTx" presStyleIdx="15" presStyleCnt="18" custScaleX="115421"/>
      <dgm:spPr/>
    </dgm:pt>
    <dgm:pt modelId="{1C15047C-7080-447A-9ED1-D75BAA7E5432}" type="pres">
      <dgm:prSet presAssocID="{5EC9AE78-5551-4ADC-A140-DE97472D9686}" presName="vert3" presStyleCnt="0"/>
      <dgm:spPr/>
    </dgm:pt>
    <dgm:pt modelId="{75600CF8-EF2E-4417-8A8B-62EBE3523DC6}" type="pres">
      <dgm:prSet presAssocID="{F218407F-4B64-40BC-8368-497D3E6C1F47}" presName="thinLine2b" presStyleLbl="callout" presStyleIdx="6" presStyleCnt="8"/>
      <dgm:spPr/>
    </dgm:pt>
    <dgm:pt modelId="{20A484A4-C1A8-4015-AAD0-F2378FA88177}" type="pres">
      <dgm:prSet presAssocID="{F218407F-4B64-40BC-8368-497D3E6C1F47}" presName="vertSpace2b" presStyleCnt="0"/>
      <dgm:spPr/>
    </dgm:pt>
    <dgm:pt modelId="{E78E91D9-FBF2-4127-A806-5DF623BBA90F}" type="pres">
      <dgm:prSet presAssocID="{31E7C64B-A5FB-4C23-9E5A-F2E6B9C7FF89}" presName="horz2" presStyleCnt="0"/>
      <dgm:spPr/>
    </dgm:pt>
    <dgm:pt modelId="{9FA6895D-A96E-4410-8A83-670A912FA5BE}" type="pres">
      <dgm:prSet presAssocID="{31E7C64B-A5FB-4C23-9E5A-F2E6B9C7FF89}" presName="horzSpace2" presStyleCnt="0"/>
      <dgm:spPr/>
    </dgm:pt>
    <dgm:pt modelId="{F47E80E0-BEF9-4EBB-9DB9-EEF423377B84}" type="pres">
      <dgm:prSet presAssocID="{31E7C64B-A5FB-4C23-9E5A-F2E6B9C7FF89}" presName="tx2" presStyleLbl="revTx" presStyleIdx="16" presStyleCnt="18"/>
      <dgm:spPr/>
    </dgm:pt>
    <dgm:pt modelId="{485D2C9C-F219-4890-8DDF-659DB97CBB92}" type="pres">
      <dgm:prSet presAssocID="{31E7C64B-A5FB-4C23-9E5A-F2E6B9C7FF89}" presName="vert2" presStyleCnt="0"/>
      <dgm:spPr/>
    </dgm:pt>
    <dgm:pt modelId="{7A6908AF-8ABC-4A91-B429-B540FBECC1BD}" type="pres">
      <dgm:prSet presAssocID="{122B698E-2B43-4AF6-9E37-10F7F0E69936}" presName="horz3" presStyleCnt="0"/>
      <dgm:spPr/>
    </dgm:pt>
    <dgm:pt modelId="{0850DD26-74CE-428F-8616-01C5AE1B45D3}" type="pres">
      <dgm:prSet presAssocID="{122B698E-2B43-4AF6-9E37-10F7F0E69936}" presName="horzSpace3" presStyleCnt="0"/>
      <dgm:spPr/>
    </dgm:pt>
    <dgm:pt modelId="{39EF486A-77D6-47DB-9B5E-514BF2F669C4}" type="pres">
      <dgm:prSet presAssocID="{122B698E-2B43-4AF6-9E37-10F7F0E69936}" presName="tx3" presStyleLbl="revTx" presStyleIdx="17" presStyleCnt="18"/>
      <dgm:spPr/>
    </dgm:pt>
    <dgm:pt modelId="{2E160F0B-A519-4CAF-AAF2-29EB03A3C6D3}" type="pres">
      <dgm:prSet presAssocID="{122B698E-2B43-4AF6-9E37-10F7F0E69936}" presName="vert3" presStyleCnt="0"/>
      <dgm:spPr/>
    </dgm:pt>
    <dgm:pt modelId="{0746EFDD-13D2-4516-9540-EA01FA170785}" type="pres">
      <dgm:prSet presAssocID="{31E7C64B-A5FB-4C23-9E5A-F2E6B9C7FF89}" presName="thinLine2b" presStyleLbl="callout" presStyleIdx="7" presStyleCnt="8"/>
      <dgm:spPr/>
    </dgm:pt>
    <dgm:pt modelId="{281339BC-9B67-4EC6-98D8-19811F9BFB23}" type="pres">
      <dgm:prSet presAssocID="{31E7C64B-A5FB-4C23-9E5A-F2E6B9C7FF89}" presName="vertSpace2b" presStyleCnt="0"/>
      <dgm:spPr/>
    </dgm:pt>
  </dgm:ptLst>
  <dgm:cxnLst>
    <dgm:cxn modelId="{63B8720E-3AEA-4BC7-A2C5-B877505DBAE8}" type="presOf" srcId="{E0E014C9-479D-45BA-856E-B9D70BE950B0}" destId="{1AF03FD6-CE76-4BA2-8E16-3D24586196EC}" srcOrd="0" destOrd="0" presId="urn:microsoft.com/office/officeart/2008/layout/LinedList"/>
    <dgm:cxn modelId="{2A6F4414-4EFD-4459-86DA-A9A56EF032B5}" srcId="{FAABEB67-A1EC-43CB-8F79-CA9028FE5070}" destId="{7086E7B4-7E21-4E4F-947F-ACA5BCC450FC}" srcOrd="2" destOrd="0" parTransId="{81D12B25-326E-49C0-8A25-2BDE1EA33217}" sibTransId="{62120E02-4D64-4032-B858-A437B72197D2}"/>
    <dgm:cxn modelId="{CE1F8014-2129-4CF2-B586-F25D126F84ED}" srcId="{E6927174-6D4D-4B0F-B1B8-9A0CEC188D15}" destId="{FAABEB67-A1EC-43CB-8F79-CA9028FE5070}" srcOrd="0" destOrd="0" parTransId="{D48E61B6-070C-4E93-BB4B-87BB5C286B5D}" sibTransId="{A26DC9F2-B2A7-46CC-804F-C27B9291B58C}"/>
    <dgm:cxn modelId="{E18CDA14-B553-41F3-86F4-A65D13DECBB6}" srcId="{3769107A-BE1C-485D-8376-761A76B23F08}" destId="{F1854304-5187-4F62-BB67-97D18BECD7CB}" srcOrd="0" destOrd="0" parTransId="{78833179-2DE7-4FBF-A2CE-E425B4178408}" sibTransId="{F05E0123-1616-4D20-A06A-CD5A93F958F5}"/>
    <dgm:cxn modelId="{0E4E771B-F8C1-4E14-8D9D-60C511959AE9}" srcId="{7086E7B4-7E21-4E4F-947F-ACA5BCC450FC}" destId="{79339F48-26E1-4840-8EE0-7CB8E736DBF5}" srcOrd="0" destOrd="0" parTransId="{6A659B10-D90D-43FA-80A8-5C612CDC4586}" sibTransId="{138C617F-EBC7-4431-8E3F-8F9B1B23C824}"/>
    <dgm:cxn modelId="{9D76611D-8F6E-4A22-B128-1D6A55ACF09B}" type="presOf" srcId="{6DF5A300-EAFF-417D-B20E-10C17D5CFA06}" destId="{F14ABF7D-A9EB-4D7B-894D-DC57D95A891D}" srcOrd="0" destOrd="0" presId="urn:microsoft.com/office/officeart/2008/layout/LinedList"/>
    <dgm:cxn modelId="{2CC86C1E-3020-4269-A948-11D4BCC2EA07}" srcId="{31E7C64B-A5FB-4C23-9E5A-F2E6B9C7FF89}" destId="{122B698E-2B43-4AF6-9E37-10F7F0E69936}" srcOrd="0" destOrd="0" parTransId="{85134971-F45C-47E7-97AE-3C870998BB21}" sibTransId="{9369510F-89C1-4713-892C-B616DBB3FB68}"/>
    <dgm:cxn modelId="{C229931F-4B69-4F18-BF8E-237F19AE0120}" type="presOf" srcId="{FAABEB67-A1EC-43CB-8F79-CA9028FE5070}" destId="{591BE754-083E-4789-B813-F292FB639CFE}" srcOrd="0" destOrd="0" presId="urn:microsoft.com/office/officeart/2008/layout/LinedList"/>
    <dgm:cxn modelId="{6B87F924-142F-41EC-BD1F-4930117DC4EB}" type="presOf" srcId="{3769107A-BE1C-485D-8376-761A76B23F08}" destId="{F3B7F601-BDD1-4DDE-9D31-1040B00A1ECA}" srcOrd="0" destOrd="0" presId="urn:microsoft.com/office/officeart/2008/layout/LinedList"/>
    <dgm:cxn modelId="{010C4E2E-71BA-4CE7-9ECA-5349B1D2AEC4}" type="presOf" srcId="{31E7C64B-A5FB-4C23-9E5A-F2E6B9C7FF89}" destId="{F47E80E0-BEF9-4EBB-9DB9-EEF423377B84}" srcOrd="0" destOrd="0" presId="urn:microsoft.com/office/officeart/2008/layout/LinedList"/>
    <dgm:cxn modelId="{DAB41733-E0CC-49D7-8159-3FA3EFACCEBC}" type="presOf" srcId="{229ADA33-5613-4FEC-BC10-E91491429D02}" destId="{D7321EE8-0AD0-4A04-A372-F2231349AC78}" srcOrd="0" destOrd="0" presId="urn:microsoft.com/office/officeart/2008/layout/LinedList"/>
    <dgm:cxn modelId="{7EC5FE39-58C0-4A7D-B915-767C1C1A0388}" type="presOf" srcId="{5EC9AE78-5551-4ADC-A140-DE97472D9686}" destId="{62668F5F-9E1B-45AC-8F3A-1B9781BF7867}" srcOrd="0" destOrd="0" presId="urn:microsoft.com/office/officeart/2008/layout/LinedList"/>
    <dgm:cxn modelId="{E167C13E-971C-4661-811B-C90EA0DB1ED7}" srcId="{FAABEB67-A1EC-43CB-8F79-CA9028FE5070}" destId="{B65B968C-D829-455E-854F-D9D0DE7AE3E2}" srcOrd="4" destOrd="0" parTransId="{9E438142-39BC-46DF-8224-B4ABFB7ADB26}" sibTransId="{12318AA8-50CC-467B-95C2-4F9DF13CD2AE}"/>
    <dgm:cxn modelId="{71D1205E-E540-4166-8920-5B4ECF448CDE}" srcId="{FAABEB67-A1EC-43CB-8F79-CA9028FE5070}" destId="{3769107A-BE1C-485D-8376-761A76B23F08}" srcOrd="3" destOrd="0" parTransId="{E26FE119-FD70-4CB5-AC00-1510728FAF11}" sibTransId="{5342273B-DE65-4FCF-9F0B-880DC08E2CEE}"/>
    <dgm:cxn modelId="{D8B87F65-F298-4D04-85E9-8E19949733DB}" srcId="{E6927174-6D4D-4B0F-B1B8-9A0CEC188D15}" destId="{835364BA-7D87-4F64-89FC-9A81A1CA18FF}" srcOrd="1" destOrd="0" parTransId="{C02DFE2D-67CF-410B-8F15-2AAE15A53403}" sibTransId="{FE6D81E3-564E-4CBE-ADBF-4336C2778365}"/>
    <dgm:cxn modelId="{CB548D6C-CD1A-4171-A1C5-FF2A7F0DCF48}" type="presOf" srcId="{F1854304-5187-4F62-BB67-97D18BECD7CB}" destId="{35DCAB5C-5A6A-4D59-970C-3AAE4235F78C}" srcOrd="0" destOrd="0" presId="urn:microsoft.com/office/officeart/2008/layout/LinedList"/>
    <dgm:cxn modelId="{8645026E-4142-4FCD-9F29-67E18E320960}" type="presOf" srcId="{F218407F-4B64-40BC-8368-497D3E6C1F47}" destId="{4827E1D2-8764-4DA4-9DD4-AFAA9895F8AB}" srcOrd="0" destOrd="0" presId="urn:microsoft.com/office/officeart/2008/layout/LinedList"/>
    <dgm:cxn modelId="{2C91106E-18A8-4562-93D3-6FED6C151F84}" srcId="{835364BA-7D87-4F64-89FC-9A81A1CA18FF}" destId="{31E7C64B-A5FB-4C23-9E5A-F2E6B9C7FF89}" srcOrd="1" destOrd="0" parTransId="{DF79629B-BCF7-4B50-9A08-595F1EE42CB5}" sibTransId="{90475297-1641-4347-AAE2-459637E41512}"/>
    <dgm:cxn modelId="{98706C6E-0DB9-43DA-8767-A00F6DFCD08A}" type="presOf" srcId="{39AB9E9A-799D-420B-A4C4-F64DDDCB9293}" destId="{F9249261-464A-4F63-BAC1-60F80C65004F}" srcOrd="0" destOrd="0" presId="urn:microsoft.com/office/officeart/2008/layout/LinedList"/>
    <dgm:cxn modelId="{7EB04958-E8FA-41B8-B76C-85FD76FA2BAD}" srcId="{FAABEB67-A1EC-43CB-8F79-CA9028FE5070}" destId="{4BCCDA30-0E8F-4CB3-B9D1-C3D00C27185A}" srcOrd="5" destOrd="0" parTransId="{8D526B2A-D6D1-4983-B115-82B544075465}" sibTransId="{3BE3D6B8-D59C-4671-87E4-D074DF3EE59C}"/>
    <dgm:cxn modelId="{46918680-D868-4967-B1FB-5CAF4FCA2434}" srcId="{4BCCDA30-0E8F-4CB3-B9D1-C3D00C27185A}" destId="{8205C203-CDF4-4835-A339-C4EFD0661B57}" srcOrd="0" destOrd="0" parTransId="{341AE013-03B5-41E9-805B-FBDF5F69D0F9}" sibTransId="{473A3478-82F9-49E3-942E-65E513E186C2}"/>
    <dgm:cxn modelId="{9DEFDD80-8C07-4EA7-832B-153C336A4E98}" type="presOf" srcId="{7086E7B4-7E21-4E4F-947F-ACA5BCC450FC}" destId="{4B2B0A37-4C29-4A30-95B9-63879AD4B3AB}" srcOrd="0" destOrd="0" presId="urn:microsoft.com/office/officeart/2008/layout/LinedList"/>
    <dgm:cxn modelId="{3F221883-95D1-410C-878F-0A257FBE92F6}" srcId="{229ADA33-5613-4FEC-BC10-E91491429D02}" destId="{6DF5A300-EAFF-417D-B20E-10C17D5CFA06}" srcOrd="0" destOrd="0" parTransId="{7A9145A6-619D-49F3-8E57-F34DC8505E7D}" sibTransId="{85F47F2D-55D2-449E-A611-4CA58FA74931}"/>
    <dgm:cxn modelId="{2E327987-495C-448C-91F8-63282666AF0E}" type="presOf" srcId="{122B698E-2B43-4AF6-9E37-10F7F0E69936}" destId="{39EF486A-77D6-47DB-9B5E-514BF2F669C4}" srcOrd="0" destOrd="0" presId="urn:microsoft.com/office/officeart/2008/layout/LinedList"/>
    <dgm:cxn modelId="{8E333C89-7471-4DDA-951C-61EFE280FFFB}" type="presOf" srcId="{4BCCDA30-0E8F-4CB3-B9D1-C3D00C27185A}" destId="{14A77569-23AB-43F0-B258-25503DD1D429}" srcOrd="0" destOrd="0" presId="urn:microsoft.com/office/officeart/2008/layout/LinedList"/>
    <dgm:cxn modelId="{1E6CB289-5E9A-42A9-B4EF-FFC5AFCE6122}" type="presOf" srcId="{26070E46-30F9-4A69-8943-AD7BB4F8AD5B}" destId="{FD7FB738-342F-4DFD-8143-1803DDF1400C}" srcOrd="0" destOrd="0" presId="urn:microsoft.com/office/officeart/2008/layout/LinedList"/>
    <dgm:cxn modelId="{FC63698E-4901-45BD-8306-3A894D0498D5}" type="presOf" srcId="{B65B968C-D829-455E-854F-D9D0DE7AE3E2}" destId="{EC38EB60-879B-4695-8784-FAEF25069A11}" srcOrd="0" destOrd="0" presId="urn:microsoft.com/office/officeart/2008/layout/LinedList"/>
    <dgm:cxn modelId="{3AD1C190-E242-41F7-87BC-4620CDFF017F}" type="presOf" srcId="{E6927174-6D4D-4B0F-B1B8-9A0CEC188D15}" destId="{822CA252-8F07-4504-B6A9-31F4123ED3AE}" srcOrd="0" destOrd="0" presId="urn:microsoft.com/office/officeart/2008/layout/LinedList"/>
    <dgm:cxn modelId="{8BEB97BC-A1D0-4CD9-87A3-11DAC1D777DD}" type="presOf" srcId="{835364BA-7D87-4F64-89FC-9A81A1CA18FF}" destId="{A7AA3AA2-98CC-4B30-AE6E-1F3669C26D2A}" srcOrd="0" destOrd="0" presId="urn:microsoft.com/office/officeart/2008/layout/LinedList"/>
    <dgm:cxn modelId="{F6473DCB-2D28-403C-B8EB-A5FE8F76C048}" srcId="{FAABEB67-A1EC-43CB-8F79-CA9028FE5070}" destId="{39AB9E9A-799D-420B-A4C4-F64DDDCB9293}" srcOrd="0" destOrd="0" parTransId="{EAFD2E18-F3FD-4590-9385-F091DEDE5D0D}" sibTransId="{1DD90B27-A3D8-47C0-90B8-E0D3333753A6}"/>
    <dgm:cxn modelId="{0EFCDDCF-DD7E-4293-9473-C1EF840DAC71}" srcId="{F218407F-4B64-40BC-8368-497D3E6C1F47}" destId="{5EC9AE78-5551-4ADC-A140-DE97472D9686}" srcOrd="0" destOrd="0" parTransId="{D78EA951-871D-454B-B06B-67B182C970CF}" sibTransId="{A7130AB8-EA03-49F1-ADFF-14DC85B44CCE}"/>
    <dgm:cxn modelId="{8859A1D3-32A6-4B21-A47F-3E9D61C4E0D2}" type="presOf" srcId="{79339F48-26E1-4840-8EE0-7CB8E736DBF5}" destId="{A8DF879C-AF37-4D65-A9D1-8A74A65992B0}" srcOrd="0" destOrd="0" presId="urn:microsoft.com/office/officeart/2008/layout/LinedList"/>
    <dgm:cxn modelId="{08FBEDD4-3FEB-4503-BB85-F92F15EF8D06}" type="presOf" srcId="{8205C203-CDF4-4835-A339-C4EFD0661B57}" destId="{8DE44C7E-1BE3-45C5-9F8A-132B02A0CD09}" srcOrd="0" destOrd="0" presId="urn:microsoft.com/office/officeart/2008/layout/LinedList"/>
    <dgm:cxn modelId="{7F1AE5DD-05D1-4A36-B812-F80617D255F5}" srcId="{835364BA-7D87-4F64-89FC-9A81A1CA18FF}" destId="{F218407F-4B64-40BC-8368-497D3E6C1F47}" srcOrd="0" destOrd="0" parTransId="{A9F67C90-8056-45CF-9216-15AEB7172E9A}" sibTransId="{0782365C-0C2D-4706-89B5-DBA1248FF6F0}"/>
    <dgm:cxn modelId="{DB4EEDDE-7F49-43F1-908B-A49B4C864177}" srcId="{B65B968C-D829-455E-854F-D9D0DE7AE3E2}" destId="{26070E46-30F9-4A69-8943-AD7BB4F8AD5B}" srcOrd="0" destOrd="0" parTransId="{A5AE94D3-75C8-492A-97EC-4A8E5C9E25C9}" sibTransId="{57BD1A4E-3424-42BA-B5AF-B707EEB6AACA}"/>
    <dgm:cxn modelId="{2628B5E2-8DF3-458A-BBDD-BAF5E8878D2D}" srcId="{39AB9E9A-799D-420B-A4C4-F64DDDCB9293}" destId="{E0E014C9-479D-45BA-856E-B9D70BE950B0}" srcOrd="0" destOrd="0" parTransId="{04E77605-0E6F-4F5D-8638-D2D0783F2564}" sibTransId="{8C9A0C65-D57C-4A1A-B8AE-9738CA026AED}"/>
    <dgm:cxn modelId="{0E31DCF9-A458-4332-B0D3-CFF9E866349D}" srcId="{FAABEB67-A1EC-43CB-8F79-CA9028FE5070}" destId="{229ADA33-5613-4FEC-BC10-E91491429D02}" srcOrd="1" destOrd="0" parTransId="{1F93DC23-DED8-48AC-A1FD-CA421E0E1B5D}" sibTransId="{26CA2E1D-163C-4C2B-85D2-FAE824CE8ADA}"/>
    <dgm:cxn modelId="{FFD0C42B-9460-4C02-8659-48CE0658DFD0}" type="presParOf" srcId="{822CA252-8F07-4504-B6A9-31F4123ED3AE}" destId="{2C2D146F-721A-4EAB-AF5B-4CFACEE8740C}" srcOrd="0" destOrd="0" presId="urn:microsoft.com/office/officeart/2008/layout/LinedList"/>
    <dgm:cxn modelId="{CB13CBF2-6070-43DF-9905-5A92D4D822A8}" type="presParOf" srcId="{822CA252-8F07-4504-B6A9-31F4123ED3AE}" destId="{E5EF7CEA-6213-4C09-9DB9-6431CAA3E7CA}" srcOrd="1" destOrd="0" presId="urn:microsoft.com/office/officeart/2008/layout/LinedList"/>
    <dgm:cxn modelId="{DBC75A80-D492-4F12-824D-4A0916404F5F}" type="presParOf" srcId="{E5EF7CEA-6213-4C09-9DB9-6431CAA3E7CA}" destId="{591BE754-083E-4789-B813-F292FB639CFE}" srcOrd="0" destOrd="0" presId="urn:microsoft.com/office/officeart/2008/layout/LinedList"/>
    <dgm:cxn modelId="{F3B42C6E-6837-42C2-A246-FF3613CB4B9E}" type="presParOf" srcId="{E5EF7CEA-6213-4C09-9DB9-6431CAA3E7CA}" destId="{7C4C5B39-30E4-4EC0-8EB6-191CFCE3A740}" srcOrd="1" destOrd="0" presId="urn:microsoft.com/office/officeart/2008/layout/LinedList"/>
    <dgm:cxn modelId="{1C51B256-6E0A-4443-B5C3-F57DF7BB2AE4}" type="presParOf" srcId="{7C4C5B39-30E4-4EC0-8EB6-191CFCE3A740}" destId="{E8676F08-97FD-4A85-ADD9-2CA0169F6FB4}" srcOrd="0" destOrd="0" presId="urn:microsoft.com/office/officeart/2008/layout/LinedList"/>
    <dgm:cxn modelId="{2802FFAC-4AE2-44F7-B52B-EFFCBF436455}" type="presParOf" srcId="{7C4C5B39-30E4-4EC0-8EB6-191CFCE3A740}" destId="{67E03B68-4925-4F00-9C9B-7975A5157202}" srcOrd="1" destOrd="0" presId="urn:microsoft.com/office/officeart/2008/layout/LinedList"/>
    <dgm:cxn modelId="{9D1682BA-4028-49B6-9470-70C588CA2D9C}" type="presParOf" srcId="{67E03B68-4925-4F00-9C9B-7975A5157202}" destId="{9F4B8893-2455-4AB5-BCCA-8E45B963AD32}" srcOrd="0" destOrd="0" presId="urn:microsoft.com/office/officeart/2008/layout/LinedList"/>
    <dgm:cxn modelId="{5ED7CE2E-BEC3-4A78-8D8E-EAE10BAB9646}" type="presParOf" srcId="{67E03B68-4925-4F00-9C9B-7975A5157202}" destId="{F9249261-464A-4F63-BAC1-60F80C65004F}" srcOrd="1" destOrd="0" presId="urn:microsoft.com/office/officeart/2008/layout/LinedList"/>
    <dgm:cxn modelId="{73608C5E-0E1B-4C0F-B0CB-6A97B1F0B9FB}" type="presParOf" srcId="{67E03B68-4925-4F00-9C9B-7975A5157202}" destId="{53183FE3-BB17-4F82-9AFC-7625288F3EC7}" srcOrd="2" destOrd="0" presId="urn:microsoft.com/office/officeart/2008/layout/LinedList"/>
    <dgm:cxn modelId="{9252E695-02FE-4530-A390-B65C4A66D728}" type="presParOf" srcId="{53183FE3-BB17-4F82-9AFC-7625288F3EC7}" destId="{04D8E420-A289-46B7-B976-2FC25AD41469}" srcOrd="0" destOrd="0" presId="urn:microsoft.com/office/officeart/2008/layout/LinedList"/>
    <dgm:cxn modelId="{8495AC92-0AD8-4663-86AC-CF1DE87E766F}" type="presParOf" srcId="{04D8E420-A289-46B7-B976-2FC25AD41469}" destId="{1411D697-FBB0-4433-907D-D56A4C94EE34}" srcOrd="0" destOrd="0" presId="urn:microsoft.com/office/officeart/2008/layout/LinedList"/>
    <dgm:cxn modelId="{D628ADBC-7D7C-4B71-BAF2-5593DA181C9F}" type="presParOf" srcId="{04D8E420-A289-46B7-B976-2FC25AD41469}" destId="{1AF03FD6-CE76-4BA2-8E16-3D24586196EC}" srcOrd="1" destOrd="0" presId="urn:microsoft.com/office/officeart/2008/layout/LinedList"/>
    <dgm:cxn modelId="{47DFE566-90C9-48B2-AAA4-18DF33C319E7}" type="presParOf" srcId="{04D8E420-A289-46B7-B976-2FC25AD41469}" destId="{B2710B17-D6D9-44B0-A386-71AA3A111BFD}" srcOrd="2" destOrd="0" presId="urn:microsoft.com/office/officeart/2008/layout/LinedList"/>
    <dgm:cxn modelId="{D8371ADF-40D7-4E84-8DB3-268220DAEAD6}" type="presParOf" srcId="{7C4C5B39-30E4-4EC0-8EB6-191CFCE3A740}" destId="{1BD510F6-EE38-414D-912D-730512C52922}" srcOrd="2" destOrd="0" presId="urn:microsoft.com/office/officeart/2008/layout/LinedList"/>
    <dgm:cxn modelId="{03FC675C-1179-49E1-948E-7EAE7C2AD0E6}" type="presParOf" srcId="{7C4C5B39-30E4-4EC0-8EB6-191CFCE3A740}" destId="{7AFDD804-7DA4-4960-8EF0-B742261D4ABE}" srcOrd="3" destOrd="0" presId="urn:microsoft.com/office/officeart/2008/layout/LinedList"/>
    <dgm:cxn modelId="{6B290A27-F8DA-4A6E-AA6F-FA4EC83AAD9D}" type="presParOf" srcId="{7C4C5B39-30E4-4EC0-8EB6-191CFCE3A740}" destId="{B5FBA657-A80C-4FB8-9FAC-0E095D3D2523}" srcOrd="4" destOrd="0" presId="urn:microsoft.com/office/officeart/2008/layout/LinedList"/>
    <dgm:cxn modelId="{EC5437B1-54F1-48CF-A937-476B53BD446D}" type="presParOf" srcId="{B5FBA657-A80C-4FB8-9FAC-0E095D3D2523}" destId="{667812E1-5227-4E77-AD7E-4ADFB23276E0}" srcOrd="0" destOrd="0" presId="urn:microsoft.com/office/officeart/2008/layout/LinedList"/>
    <dgm:cxn modelId="{DB43B533-95F0-4CD1-B81D-721942F5FFE3}" type="presParOf" srcId="{B5FBA657-A80C-4FB8-9FAC-0E095D3D2523}" destId="{D7321EE8-0AD0-4A04-A372-F2231349AC78}" srcOrd="1" destOrd="0" presId="urn:microsoft.com/office/officeart/2008/layout/LinedList"/>
    <dgm:cxn modelId="{D0AEDCB0-FFA6-41A5-BF5B-5E31A0133A64}" type="presParOf" srcId="{B5FBA657-A80C-4FB8-9FAC-0E095D3D2523}" destId="{B80843AF-084C-41CD-9F65-12CF75299C27}" srcOrd="2" destOrd="0" presId="urn:microsoft.com/office/officeart/2008/layout/LinedList"/>
    <dgm:cxn modelId="{A377B261-785C-4F9D-8812-5EA232BE95B0}" type="presParOf" srcId="{B80843AF-084C-41CD-9F65-12CF75299C27}" destId="{C6C67E4D-5DC6-4DFC-8DC1-60D4A594BEB3}" srcOrd="0" destOrd="0" presId="urn:microsoft.com/office/officeart/2008/layout/LinedList"/>
    <dgm:cxn modelId="{B67B81D8-0DBD-4077-92CF-353B81DBBF27}" type="presParOf" srcId="{C6C67E4D-5DC6-4DFC-8DC1-60D4A594BEB3}" destId="{DA1578CF-EEB3-44C1-9749-3080A0C48130}" srcOrd="0" destOrd="0" presId="urn:microsoft.com/office/officeart/2008/layout/LinedList"/>
    <dgm:cxn modelId="{C21BD8E8-EF0B-4F03-8FAF-6A9CF46058B9}" type="presParOf" srcId="{C6C67E4D-5DC6-4DFC-8DC1-60D4A594BEB3}" destId="{F14ABF7D-A9EB-4D7B-894D-DC57D95A891D}" srcOrd="1" destOrd="0" presId="urn:microsoft.com/office/officeart/2008/layout/LinedList"/>
    <dgm:cxn modelId="{70AD2B74-B86B-4C32-929A-6A899DB350B1}" type="presParOf" srcId="{C6C67E4D-5DC6-4DFC-8DC1-60D4A594BEB3}" destId="{0366A744-8D10-459F-8C7E-3E96BB223C47}" srcOrd="2" destOrd="0" presId="urn:microsoft.com/office/officeart/2008/layout/LinedList"/>
    <dgm:cxn modelId="{D656904E-81C2-4067-ADB4-6D6469F91C3C}" type="presParOf" srcId="{7C4C5B39-30E4-4EC0-8EB6-191CFCE3A740}" destId="{93B4AD70-36A0-4135-AEAC-FDB6CBC9BFDE}" srcOrd="5" destOrd="0" presId="urn:microsoft.com/office/officeart/2008/layout/LinedList"/>
    <dgm:cxn modelId="{1CFC7254-9FE1-4231-9D93-D2F9FA3AE6F9}" type="presParOf" srcId="{7C4C5B39-30E4-4EC0-8EB6-191CFCE3A740}" destId="{F16FD914-89A4-4C4C-A522-CCC05B3225F7}" srcOrd="6" destOrd="0" presId="urn:microsoft.com/office/officeart/2008/layout/LinedList"/>
    <dgm:cxn modelId="{23FAAE6E-B981-4965-AE7E-37694A5D7AC3}" type="presParOf" srcId="{7C4C5B39-30E4-4EC0-8EB6-191CFCE3A740}" destId="{D4577D20-545F-4088-BE01-42F0E3BBC8B7}" srcOrd="7" destOrd="0" presId="urn:microsoft.com/office/officeart/2008/layout/LinedList"/>
    <dgm:cxn modelId="{9D3F712B-54B3-412B-B9D0-2BE5F7116B93}" type="presParOf" srcId="{D4577D20-545F-4088-BE01-42F0E3BBC8B7}" destId="{68E4382E-750E-4F23-8E6F-53F57A06968A}" srcOrd="0" destOrd="0" presId="urn:microsoft.com/office/officeart/2008/layout/LinedList"/>
    <dgm:cxn modelId="{42948FD4-AB33-49B3-A3B0-3D53808C046C}" type="presParOf" srcId="{D4577D20-545F-4088-BE01-42F0E3BBC8B7}" destId="{4B2B0A37-4C29-4A30-95B9-63879AD4B3AB}" srcOrd="1" destOrd="0" presId="urn:microsoft.com/office/officeart/2008/layout/LinedList"/>
    <dgm:cxn modelId="{D0AAF45E-A5E6-4BA4-B546-C0801CF4C627}" type="presParOf" srcId="{D4577D20-545F-4088-BE01-42F0E3BBC8B7}" destId="{EA9CF451-7B7B-4C8B-B695-087825A37F19}" srcOrd="2" destOrd="0" presId="urn:microsoft.com/office/officeart/2008/layout/LinedList"/>
    <dgm:cxn modelId="{3615A290-102D-48B3-B5DF-D3F2A5FF2B6E}" type="presParOf" srcId="{EA9CF451-7B7B-4C8B-B695-087825A37F19}" destId="{92E62671-E21C-4862-8BB2-DF5DD39CC721}" srcOrd="0" destOrd="0" presId="urn:microsoft.com/office/officeart/2008/layout/LinedList"/>
    <dgm:cxn modelId="{463ECDC3-7C18-488D-9327-C37126CE852A}" type="presParOf" srcId="{92E62671-E21C-4862-8BB2-DF5DD39CC721}" destId="{957F85CD-F849-4BA6-B3B2-345A548F5E9E}" srcOrd="0" destOrd="0" presId="urn:microsoft.com/office/officeart/2008/layout/LinedList"/>
    <dgm:cxn modelId="{C7AF9FCB-8E1B-4DB9-A6B9-0E4FBF36C227}" type="presParOf" srcId="{92E62671-E21C-4862-8BB2-DF5DD39CC721}" destId="{A8DF879C-AF37-4D65-A9D1-8A74A65992B0}" srcOrd="1" destOrd="0" presId="urn:microsoft.com/office/officeart/2008/layout/LinedList"/>
    <dgm:cxn modelId="{9048F44C-6AD1-4FB0-A286-83DF13640A92}" type="presParOf" srcId="{92E62671-E21C-4862-8BB2-DF5DD39CC721}" destId="{D04F5AA9-BC39-44A9-ABF6-655AF5365341}" srcOrd="2" destOrd="0" presId="urn:microsoft.com/office/officeart/2008/layout/LinedList"/>
    <dgm:cxn modelId="{4BFF52EC-3A40-4386-A7B8-582A6FE93BAE}" type="presParOf" srcId="{7C4C5B39-30E4-4EC0-8EB6-191CFCE3A740}" destId="{E1CA6711-FEF5-4A48-B33F-81BCFC14819C}" srcOrd="8" destOrd="0" presId="urn:microsoft.com/office/officeart/2008/layout/LinedList"/>
    <dgm:cxn modelId="{5B99CFB1-D694-454E-9EF1-89282629F60B}" type="presParOf" srcId="{7C4C5B39-30E4-4EC0-8EB6-191CFCE3A740}" destId="{4408E3FB-1915-4908-9E6D-D152F2CF010A}" srcOrd="9" destOrd="0" presId="urn:microsoft.com/office/officeart/2008/layout/LinedList"/>
    <dgm:cxn modelId="{57CCEEEF-74C0-4778-98E0-482682B8A812}" type="presParOf" srcId="{7C4C5B39-30E4-4EC0-8EB6-191CFCE3A740}" destId="{2DB9871B-AC7F-445C-92A0-579D9039D6CB}" srcOrd="10" destOrd="0" presId="urn:microsoft.com/office/officeart/2008/layout/LinedList"/>
    <dgm:cxn modelId="{A660DF86-C55E-403D-ADF5-51E8CB62DED2}" type="presParOf" srcId="{2DB9871B-AC7F-445C-92A0-579D9039D6CB}" destId="{1A2A67C8-0182-4FCE-A42E-95E2C7398C47}" srcOrd="0" destOrd="0" presId="urn:microsoft.com/office/officeart/2008/layout/LinedList"/>
    <dgm:cxn modelId="{0E33F719-D297-4C5B-A23F-14B6AEF85854}" type="presParOf" srcId="{2DB9871B-AC7F-445C-92A0-579D9039D6CB}" destId="{F3B7F601-BDD1-4DDE-9D31-1040B00A1ECA}" srcOrd="1" destOrd="0" presId="urn:microsoft.com/office/officeart/2008/layout/LinedList"/>
    <dgm:cxn modelId="{CA94435C-775A-4C82-B7D0-7A0139C5A945}" type="presParOf" srcId="{2DB9871B-AC7F-445C-92A0-579D9039D6CB}" destId="{B5851B75-ACD5-4EC5-840D-AB95CEDC329A}" srcOrd="2" destOrd="0" presId="urn:microsoft.com/office/officeart/2008/layout/LinedList"/>
    <dgm:cxn modelId="{88AFA539-53FF-4991-B335-F13D24C2601D}" type="presParOf" srcId="{B5851B75-ACD5-4EC5-840D-AB95CEDC329A}" destId="{BF1B3E44-3066-4303-AFC4-CD196AA3C0E3}" srcOrd="0" destOrd="0" presId="urn:microsoft.com/office/officeart/2008/layout/LinedList"/>
    <dgm:cxn modelId="{0E294E3F-6EEB-4A59-AC8A-813244084658}" type="presParOf" srcId="{BF1B3E44-3066-4303-AFC4-CD196AA3C0E3}" destId="{83A46099-F817-4F71-B66F-DC1CE144C061}" srcOrd="0" destOrd="0" presId="urn:microsoft.com/office/officeart/2008/layout/LinedList"/>
    <dgm:cxn modelId="{3C12CA2D-8651-4F18-A7BB-BB74129674FC}" type="presParOf" srcId="{BF1B3E44-3066-4303-AFC4-CD196AA3C0E3}" destId="{35DCAB5C-5A6A-4D59-970C-3AAE4235F78C}" srcOrd="1" destOrd="0" presId="urn:microsoft.com/office/officeart/2008/layout/LinedList"/>
    <dgm:cxn modelId="{D2572075-7607-4AA4-8A8F-DD76322D05F3}" type="presParOf" srcId="{BF1B3E44-3066-4303-AFC4-CD196AA3C0E3}" destId="{EAF560F4-3293-4E6C-A406-69A2345F40F8}" srcOrd="2" destOrd="0" presId="urn:microsoft.com/office/officeart/2008/layout/LinedList"/>
    <dgm:cxn modelId="{F298854C-A7FB-41E3-9F76-CF96E1BF9D31}" type="presParOf" srcId="{7C4C5B39-30E4-4EC0-8EB6-191CFCE3A740}" destId="{B2DC9904-2DD6-427A-A81D-EB7435340D62}" srcOrd="11" destOrd="0" presId="urn:microsoft.com/office/officeart/2008/layout/LinedList"/>
    <dgm:cxn modelId="{6DDB5117-6424-4ABD-9689-0FE3C0A53542}" type="presParOf" srcId="{7C4C5B39-30E4-4EC0-8EB6-191CFCE3A740}" destId="{BCEE5627-5462-464E-A52D-984E31199EB0}" srcOrd="12" destOrd="0" presId="urn:microsoft.com/office/officeart/2008/layout/LinedList"/>
    <dgm:cxn modelId="{2FDEFD7E-5770-444F-8F30-24C3A3C817F2}" type="presParOf" srcId="{7C4C5B39-30E4-4EC0-8EB6-191CFCE3A740}" destId="{73797CD4-5ACD-4AF5-92E9-498A22910ED7}" srcOrd="13" destOrd="0" presId="urn:microsoft.com/office/officeart/2008/layout/LinedList"/>
    <dgm:cxn modelId="{2A4999A7-B112-4E2E-97C1-4AF68426930A}" type="presParOf" srcId="{73797CD4-5ACD-4AF5-92E9-498A22910ED7}" destId="{4E202576-2575-4E1B-9338-5C72A55DF9A1}" srcOrd="0" destOrd="0" presId="urn:microsoft.com/office/officeart/2008/layout/LinedList"/>
    <dgm:cxn modelId="{0F31B54B-F3C4-4C6E-8533-6EA1EE7305C6}" type="presParOf" srcId="{73797CD4-5ACD-4AF5-92E9-498A22910ED7}" destId="{EC38EB60-879B-4695-8784-FAEF25069A11}" srcOrd="1" destOrd="0" presId="urn:microsoft.com/office/officeart/2008/layout/LinedList"/>
    <dgm:cxn modelId="{525BF206-1EF7-43A8-8280-1BB03588BB46}" type="presParOf" srcId="{73797CD4-5ACD-4AF5-92E9-498A22910ED7}" destId="{FEE72CD5-821D-420F-92DD-18E6C35C54BB}" srcOrd="2" destOrd="0" presId="urn:microsoft.com/office/officeart/2008/layout/LinedList"/>
    <dgm:cxn modelId="{D193ACA5-B04C-4C67-B4C0-4709C67C1FBA}" type="presParOf" srcId="{FEE72CD5-821D-420F-92DD-18E6C35C54BB}" destId="{0CC24423-F06A-4292-ABA9-BCBFA10262ED}" srcOrd="0" destOrd="0" presId="urn:microsoft.com/office/officeart/2008/layout/LinedList"/>
    <dgm:cxn modelId="{AEA7A8B5-6E87-4BCE-89E9-9383CEC7E8CC}" type="presParOf" srcId="{0CC24423-F06A-4292-ABA9-BCBFA10262ED}" destId="{DDD84D54-AD96-4A90-93C3-76455AB1A95A}" srcOrd="0" destOrd="0" presId="urn:microsoft.com/office/officeart/2008/layout/LinedList"/>
    <dgm:cxn modelId="{1AAEE5C2-8158-45EF-9E2D-CD2A28065B6D}" type="presParOf" srcId="{0CC24423-F06A-4292-ABA9-BCBFA10262ED}" destId="{FD7FB738-342F-4DFD-8143-1803DDF1400C}" srcOrd="1" destOrd="0" presId="urn:microsoft.com/office/officeart/2008/layout/LinedList"/>
    <dgm:cxn modelId="{63DE7681-3A6F-4FFA-B635-90BABE388FF5}" type="presParOf" srcId="{0CC24423-F06A-4292-ABA9-BCBFA10262ED}" destId="{551900BA-D1B0-4483-BCAE-A81F34BDBB6F}" srcOrd="2" destOrd="0" presId="urn:microsoft.com/office/officeart/2008/layout/LinedList"/>
    <dgm:cxn modelId="{50850935-CC28-459D-A626-BEA48B5BE4BD}" type="presParOf" srcId="{7C4C5B39-30E4-4EC0-8EB6-191CFCE3A740}" destId="{1BB20A87-D4C5-4B39-9BFF-6779B517115C}" srcOrd="14" destOrd="0" presId="urn:microsoft.com/office/officeart/2008/layout/LinedList"/>
    <dgm:cxn modelId="{83F8F9CD-0CC9-46F6-B207-89B3BA879AEE}" type="presParOf" srcId="{7C4C5B39-30E4-4EC0-8EB6-191CFCE3A740}" destId="{1D6EA364-8394-48A2-9778-DCA14B94364A}" srcOrd="15" destOrd="0" presId="urn:microsoft.com/office/officeart/2008/layout/LinedList"/>
    <dgm:cxn modelId="{452ED56F-D2C2-48D3-B41F-A98669706759}" type="presParOf" srcId="{7C4C5B39-30E4-4EC0-8EB6-191CFCE3A740}" destId="{530EB45B-7E83-49B6-A994-96E8ECEDACB3}" srcOrd="16" destOrd="0" presId="urn:microsoft.com/office/officeart/2008/layout/LinedList"/>
    <dgm:cxn modelId="{07C1F0D1-9A7E-4B1D-A3D0-5B9C13DB0454}" type="presParOf" srcId="{530EB45B-7E83-49B6-A994-96E8ECEDACB3}" destId="{93E500B9-EA4B-49D2-972D-CC118F096DFB}" srcOrd="0" destOrd="0" presId="urn:microsoft.com/office/officeart/2008/layout/LinedList"/>
    <dgm:cxn modelId="{B8E445B4-6180-43C8-AD99-17F16B7CC9C3}" type="presParOf" srcId="{530EB45B-7E83-49B6-A994-96E8ECEDACB3}" destId="{14A77569-23AB-43F0-B258-25503DD1D429}" srcOrd="1" destOrd="0" presId="urn:microsoft.com/office/officeart/2008/layout/LinedList"/>
    <dgm:cxn modelId="{A849BAB4-7F1B-4B94-8D92-3338F81F92D4}" type="presParOf" srcId="{530EB45B-7E83-49B6-A994-96E8ECEDACB3}" destId="{7E2A9BF4-F48F-466C-B20B-4B2F87778EFD}" srcOrd="2" destOrd="0" presId="urn:microsoft.com/office/officeart/2008/layout/LinedList"/>
    <dgm:cxn modelId="{8927AD4A-C256-4C56-87BA-2AE297293DAE}" type="presParOf" srcId="{7E2A9BF4-F48F-466C-B20B-4B2F87778EFD}" destId="{8E0A1459-33FB-4D3D-953D-2082BF864BEF}" srcOrd="0" destOrd="0" presId="urn:microsoft.com/office/officeart/2008/layout/LinedList"/>
    <dgm:cxn modelId="{1D3D22F8-D8D6-4CAF-85D5-2EB20A6535CF}" type="presParOf" srcId="{8E0A1459-33FB-4D3D-953D-2082BF864BEF}" destId="{4F0CCFA5-77E1-483C-9D9B-E8E47427CE46}" srcOrd="0" destOrd="0" presId="urn:microsoft.com/office/officeart/2008/layout/LinedList"/>
    <dgm:cxn modelId="{E59EA7EB-85A0-4363-8DCC-CA38BCD6212A}" type="presParOf" srcId="{8E0A1459-33FB-4D3D-953D-2082BF864BEF}" destId="{8DE44C7E-1BE3-45C5-9F8A-132B02A0CD09}" srcOrd="1" destOrd="0" presId="urn:microsoft.com/office/officeart/2008/layout/LinedList"/>
    <dgm:cxn modelId="{7262EC5E-DF47-404D-ABD0-AB64DC3C1C2A}" type="presParOf" srcId="{8E0A1459-33FB-4D3D-953D-2082BF864BEF}" destId="{E12DA774-BD9B-45D3-8D12-A15973D7A06B}" srcOrd="2" destOrd="0" presId="urn:microsoft.com/office/officeart/2008/layout/LinedList"/>
    <dgm:cxn modelId="{891480FD-3E3E-4CD5-8D1B-3401A03ED097}" type="presParOf" srcId="{7C4C5B39-30E4-4EC0-8EB6-191CFCE3A740}" destId="{FBE8F7B8-27B3-43C3-9479-B2969B807FCC}" srcOrd="17" destOrd="0" presId="urn:microsoft.com/office/officeart/2008/layout/LinedList"/>
    <dgm:cxn modelId="{78CBFD9F-1391-46DE-BD54-3578D1E6D6C4}" type="presParOf" srcId="{7C4C5B39-30E4-4EC0-8EB6-191CFCE3A740}" destId="{747A2417-B674-48F9-91BF-D251F1B4869B}" srcOrd="18" destOrd="0" presId="urn:microsoft.com/office/officeart/2008/layout/LinedList"/>
    <dgm:cxn modelId="{86FC2B0A-F4A5-4510-875E-4EF9FD540341}" type="presParOf" srcId="{822CA252-8F07-4504-B6A9-31F4123ED3AE}" destId="{0344C64D-15CD-47D8-8949-5380F2A798FC}" srcOrd="2" destOrd="0" presId="urn:microsoft.com/office/officeart/2008/layout/LinedList"/>
    <dgm:cxn modelId="{414D6D79-1302-422C-AE39-55318444CDD2}" type="presParOf" srcId="{822CA252-8F07-4504-B6A9-31F4123ED3AE}" destId="{9139A400-3B48-4003-9B0E-A73581476687}" srcOrd="3" destOrd="0" presId="urn:microsoft.com/office/officeart/2008/layout/LinedList"/>
    <dgm:cxn modelId="{AA68D982-CBD6-47CA-B3DC-4977C070BE9E}" type="presParOf" srcId="{9139A400-3B48-4003-9B0E-A73581476687}" destId="{A7AA3AA2-98CC-4B30-AE6E-1F3669C26D2A}" srcOrd="0" destOrd="0" presId="urn:microsoft.com/office/officeart/2008/layout/LinedList"/>
    <dgm:cxn modelId="{1A657EF1-2D54-4986-8F68-6C478D832EB7}" type="presParOf" srcId="{9139A400-3B48-4003-9B0E-A73581476687}" destId="{39F626A7-4E5D-4CBD-89C3-64E9345460C8}" srcOrd="1" destOrd="0" presId="urn:microsoft.com/office/officeart/2008/layout/LinedList"/>
    <dgm:cxn modelId="{0798254B-0FC7-4981-B92B-838EF10CB45E}" type="presParOf" srcId="{39F626A7-4E5D-4CBD-89C3-64E9345460C8}" destId="{46F9DBB7-76EC-4B12-8896-FBDA0E413916}" srcOrd="0" destOrd="0" presId="urn:microsoft.com/office/officeart/2008/layout/LinedList"/>
    <dgm:cxn modelId="{BC8E6D34-14FA-4142-874C-9B405C6EF5F8}" type="presParOf" srcId="{39F626A7-4E5D-4CBD-89C3-64E9345460C8}" destId="{C5FDEC43-3D89-4CCC-8077-78683D609371}" srcOrd="1" destOrd="0" presId="urn:microsoft.com/office/officeart/2008/layout/LinedList"/>
    <dgm:cxn modelId="{4BD35D0F-2AF4-4FAA-831C-B592B14E62B9}" type="presParOf" srcId="{C5FDEC43-3D89-4CCC-8077-78683D609371}" destId="{3F78A598-E6A9-43F5-BC88-26E14C6861AD}" srcOrd="0" destOrd="0" presId="urn:microsoft.com/office/officeart/2008/layout/LinedList"/>
    <dgm:cxn modelId="{30EF315A-027D-4745-9FE6-F3077E8BEA06}" type="presParOf" srcId="{C5FDEC43-3D89-4CCC-8077-78683D609371}" destId="{4827E1D2-8764-4DA4-9DD4-AFAA9895F8AB}" srcOrd="1" destOrd="0" presId="urn:microsoft.com/office/officeart/2008/layout/LinedList"/>
    <dgm:cxn modelId="{30EF055E-9CFD-4E91-9A18-F1F8364CD95A}" type="presParOf" srcId="{C5FDEC43-3D89-4CCC-8077-78683D609371}" destId="{A00432BC-4164-4B99-BA8C-DB7D6F2D88F4}" srcOrd="2" destOrd="0" presId="urn:microsoft.com/office/officeart/2008/layout/LinedList"/>
    <dgm:cxn modelId="{E49068D0-48AE-400B-A7AB-E39AF1474B0E}" type="presParOf" srcId="{A00432BC-4164-4B99-BA8C-DB7D6F2D88F4}" destId="{3F27888F-69A8-4188-AA77-320A92A29B2C}" srcOrd="0" destOrd="0" presId="urn:microsoft.com/office/officeart/2008/layout/LinedList"/>
    <dgm:cxn modelId="{87B61B98-1F40-40C1-9B18-8C75D64F36F0}" type="presParOf" srcId="{3F27888F-69A8-4188-AA77-320A92A29B2C}" destId="{2A6CE68C-FCBB-48CD-9AB4-B4E4F7BF0402}" srcOrd="0" destOrd="0" presId="urn:microsoft.com/office/officeart/2008/layout/LinedList"/>
    <dgm:cxn modelId="{BC1ABDED-BAAB-489E-BB50-562CE88405DC}" type="presParOf" srcId="{3F27888F-69A8-4188-AA77-320A92A29B2C}" destId="{62668F5F-9E1B-45AC-8F3A-1B9781BF7867}" srcOrd="1" destOrd="0" presId="urn:microsoft.com/office/officeart/2008/layout/LinedList"/>
    <dgm:cxn modelId="{D86D8EB5-578C-44F7-A095-D7B36A4580DB}" type="presParOf" srcId="{3F27888F-69A8-4188-AA77-320A92A29B2C}" destId="{1C15047C-7080-447A-9ED1-D75BAA7E5432}" srcOrd="2" destOrd="0" presId="urn:microsoft.com/office/officeart/2008/layout/LinedList"/>
    <dgm:cxn modelId="{63BB671F-A5EF-4FFA-93BF-B5BC13ABDA4B}" type="presParOf" srcId="{39F626A7-4E5D-4CBD-89C3-64E9345460C8}" destId="{75600CF8-EF2E-4417-8A8B-62EBE3523DC6}" srcOrd="2" destOrd="0" presId="urn:microsoft.com/office/officeart/2008/layout/LinedList"/>
    <dgm:cxn modelId="{4076CEF6-5D8B-4772-914F-28BE544D6C34}" type="presParOf" srcId="{39F626A7-4E5D-4CBD-89C3-64E9345460C8}" destId="{20A484A4-C1A8-4015-AAD0-F2378FA88177}" srcOrd="3" destOrd="0" presId="urn:microsoft.com/office/officeart/2008/layout/LinedList"/>
    <dgm:cxn modelId="{FE89C807-6CD4-4A43-8958-4C2376861E1B}" type="presParOf" srcId="{39F626A7-4E5D-4CBD-89C3-64E9345460C8}" destId="{E78E91D9-FBF2-4127-A806-5DF623BBA90F}" srcOrd="4" destOrd="0" presId="urn:microsoft.com/office/officeart/2008/layout/LinedList"/>
    <dgm:cxn modelId="{D921B21C-993C-4A08-9469-8E6B2A1EDAE3}" type="presParOf" srcId="{E78E91D9-FBF2-4127-A806-5DF623BBA90F}" destId="{9FA6895D-A96E-4410-8A83-670A912FA5BE}" srcOrd="0" destOrd="0" presId="urn:microsoft.com/office/officeart/2008/layout/LinedList"/>
    <dgm:cxn modelId="{B50A2888-964D-4CAB-BCD0-866492AA14D7}" type="presParOf" srcId="{E78E91D9-FBF2-4127-A806-5DF623BBA90F}" destId="{F47E80E0-BEF9-4EBB-9DB9-EEF423377B84}" srcOrd="1" destOrd="0" presId="urn:microsoft.com/office/officeart/2008/layout/LinedList"/>
    <dgm:cxn modelId="{4B9F3F7E-1059-4760-A99F-958CF6127A28}" type="presParOf" srcId="{E78E91D9-FBF2-4127-A806-5DF623BBA90F}" destId="{485D2C9C-F219-4890-8DDF-659DB97CBB92}" srcOrd="2" destOrd="0" presId="urn:microsoft.com/office/officeart/2008/layout/LinedList"/>
    <dgm:cxn modelId="{DBCB77D9-7509-4611-B4A3-AF33F6C23625}" type="presParOf" srcId="{485D2C9C-F219-4890-8DDF-659DB97CBB92}" destId="{7A6908AF-8ABC-4A91-B429-B540FBECC1BD}" srcOrd="0" destOrd="0" presId="urn:microsoft.com/office/officeart/2008/layout/LinedList"/>
    <dgm:cxn modelId="{AA820E89-928F-456A-8AF5-AB872DE0251E}" type="presParOf" srcId="{7A6908AF-8ABC-4A91-B429-B540FBECC1BD}" destId="{0850DD26-74CE-428F-8616-01C5AE1B45D3}" srcOrd="0" destOrd="0" presId="urn:microsoft.com/office/officeart/2008/layout/LinedList"/>
    <dgm:cxn modelId="{847416E5-7701-454B-88B3-C5091345188F}" type="presParOf" srcId="{7A6908AF-8ABC-4A91-B429-B540FBECC1BD}" destId="{39EF486A-77D6-47DB-9B5E-514BF2F669C4}" srcOrd="1" destOrd="0" presId="urn:microsoft.com/office/officeart/2008/layout/LinedList"/>
    <dgm:cxn modelId="{1585B404-FE91-4152-98C9-A9EDE9564CAA}" type="presParOf" srcId="{7A6908AF-8ABC-4A91-B429-B540FBECC1BD}" destId="{2E160F0B-A519-4CAF-AAF2-29EB03A3C6D3}" srcOrd="2" destOrd="0" presId="urn:microsoft.com/office/officeart/2008/layout/LinedList"/>
    <dgm:cxn modelId="{ED757010-B08F-4750-B377-F310480BD041}" type="presParOf" srcId="{39F626A7-4E5D-4CBD-89C3-64E9345460C8}" destId="{0746EFDD-13D2-4516-9540-EA01FA170785}" srcOrd="5" destOrd="0" presId="urn:microsoft.com/office/officeart/2008/layout/LinedList"/>
    <dgm:cxn modelId="{0DC04CD5-186F-43AD-87B3-073C88534A97}" type="presParOf" srcId="{39F626A7-4E5D-4CBD-89C3-64E9345460C8}" destId="{281339BC-9B67-4EC6-98D8-19811F9BFB23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61164F-CA86-4A7E-91A7-894DC2768873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03775439-48A5-4921-A936-A2C0AB99DAC7}">
      <dgm:prSet custT="1"/>
      <dgm:spPr>
        <a:xfrm>
          <a:off x="0" y="2201855"/>
          <a:ext cx="3785616" cy="1047465"/>
        </a:xfrm>
        <a:prstGeom prst="roundRect">
          <a:avLst/>
        </a:prstGeom>
        <a:solidFill>
          <a:srgbClr val="D54C3B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None/>
          </a:pPr>
          <a:r>
            <a:rPr lang="en-US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Consultatitions with governance </a:t>
          </a:r>
          <a:br>
            <a:rPr lang="en-US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&amp; oversight structures:</a:t>
          </a:r>
          <a:endParaRPr lang="en-ZA" sz="15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A1E537E-E228-4A7D-BE83-AAB010B623B6}" type="parTrans" cxnId="{5FB38817-7F68-4E56-A75C-A3F586863898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C450C5EF-6ABF-4FF0-BCFD-86C85875F4DF}" type="sibTrans" cxnId="{5FB38817-7F68-4E56-A75C-A3F586863898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5B5201DA-6872-421C-9E1D-7E851F2D8073}">
      <dgm:prSet custT="1"/>
      <dgm:spPr>
        <a:xfrm>
          <a:off x="0" y="1102016"/>
          <a:ext cx="3785616" cy="1047465"/>
        </a:xfrm>
        <a:prstGeom prst="roundRect">
          <a:avLst/>
        </a:prstGeom>
        <a:solidFill>
          <a:srgbClr val="EFAD42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None/>
          </a:pPr>
          <a:r>
            <a:rPr lang="en-US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Consideration by Evaluation Advisory Committee (EAC):</a:t>
          </a:r>
          <a:endParaRPr lang="en-ZA" sz="15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E6A9331-818E-473F-995E-F1B9225E6A68}" type="parTrans" cxnId="{2578355C-AE25-4B5B-9EAC-B1018DF83728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A52E238F-BF16-49A7-BC07-39C9A7868070}" type="sibTrans" cxnId="{2578355C-AE25-4B5B-9EAC-B1018DF83728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A2C898F6-2923-431C-B9E0-C517873360FE}">
      <dgm:prSet custT="1"/>
      <dgm:spPr>
        <a:xfrm rot="5400000">
          <a:off x="6731621" y="-1739242"/>
          <a:ext cx="837972" cy="6729984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Char char="•"/>
          </a:pPr>
          <a:r>
            <a:rPr lang="en-US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The Evaluation Advisory Committee (EAC) will apply the selection criteria and make recommendations on the prioritisation of evaluations for the NEP.</a:t>
          </a:r>
          <a:endParaRPr lang="en-ZA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0BAFC23-774F-45F4-86C0-E5AA0CBEE752}" type="parTrans" cxnId="{3B45CE1C-A46D-475C-86F6-CBF9ADF2D08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DD2FBEA0-6C28-40B8-A857-4CAF863057B8}" type="sibTrans" cxnId="{3B45CE1C-A46D-475C-86F6-CBF9ADF2D08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B32FD485-DADD-41A4-90C4-26D2F9F60484}">
      <dgm:prSet custT="1"/>
      <dgm:spPr>
        <a:xfrm>
          <a:off x="0" y="3301694"/>
          <a:ext cx="3785616" cy="1047465"/>
        </a:xfrm>
        <a:prstGeom prst="roundRect">
          <a:avLst/>
        </a:prstGeom>
        <a:solidFill>
          <a:srgbClr val="00509E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None/>
          </a:pPr>
          <a:r>
            <a:rPr lang="en-US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Approval:</a:t>
          </a:r>
          <a:endParaRPr lang="en-ZA" sz="15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C4C94BF5-689B-4076-A3B4-C89BC9CDCE63}" type="parTrans" cxnId="{F01E3096-1BD3-43D8-ACF1-A161357BA99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05F82603-6794-41AC-A1B7-79EEFF1A29D6}" type="sibTrans" cxnId="{F01E3096-1BD3-43D8-ACF1-A161357BA99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663CF4FB-D4C5-47B7-BB51-46AAF0F3581C}">
      <dgm:prSet custT="1"/>
      <dgm:spPr>
        <a:xfrm rot="5400000">
          <a:off x="6731621" y="460435"/>
          <a:ext cx="837972" cy="6729984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Char char="•"/>
          </a:pPr>
          <a:r>
            <a:rPr lang="en-US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submits the Draft NEP for approval by Cabinet through the GSCID Cluster and the FOSAD.</a:t>
          </a:r>
          <a:endParaRPr lang="en-ZA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9863817-4EAB-4B5D-8F9F-4D22E228F69C}" type="parTrans" cxnId="{32E1914F-6443-4E8B-A8A6-9B13C2C5F46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F65E0A52-7C70-4ABD-BC04-94639A3A8936}" type="sibTrans" cxnId="{32E1914F-6443-4E8B-A8A6-9B13C2C5F467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E1979682-3034-4DE5-9E5E-5A02434F6C49}">
      <dgm:prSet custT="1"/>
      <dgm:spPr>
        <a:xfrm>
          <a:off x="0" y="2177"/>
          <a:ext cx="3785616" cy="1047465"/>
        </a:xfrm>
        <a:prstGeom prst="roundRect">
          <a:avLst/>
        </a:prstGeom>
        <a:solidFill>
          <a:srgbClr val="00764A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None/>
          </a:pPr>
          <a:r>
            <a:rPr lang="en-ZA" sz="15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Needs analysis</a:t>
          </a:r>
        </a:p>
      </dgm:t>
    </dgm:pt>
    <dgm:pt modelId="{1D3F6DA7-4569-4638-BFDE-949145283927}" type="parTrans" cxnId="{ABE466E5-8462-4ADE-8023-15BE715CC256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CBD20F8C-493B-4DCE-9C7F-D0D72D899B31}" type="sibTrans" cxnId="{ABE466E5-8462-4ADE-8023-15BE715CC256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BE39F8A0-6018-44A1-AB36-C40566B8DDE7}">
      <dgm:prSet custT="1"/>
      <dgm:spPr>
        <a:xfrm rot="5400000">
          <a:off x="6731621" y="-2839081"/>
          <a:ext cx="837972" cy="6729984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Char char="•"/>
          </a:pPr>
          <a:r>
            <a:rPr lang="en-ZA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desktop analysis to identify evaluation evidence needs based on, among other things, </a:t>
          </a:r>
          <a:r>
            <a:rPr lang="en-ZA" sz="15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Cabinet deliberations</a:t>
          </a:r>
          <a:r>
            <a:rPr lang="en-ZA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cluster priorities, monitoring reports, concerns of citizens, etc. and screen for feasibility and necessity </a:t>
          </a:r>
          <a:r>
            <a:rPr lang="en-US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 consultation with affected departments.</a:t>
          </a:r>
          <a:endParaRPr lang="en-ZA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A65C63B-6134-4445-AB02-6687E0E9F0B0}" type="parTrans" cxnId="{E69139CE-6D78-434F-974D-1046E325636D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31D20E9E-9401-48F8-9301-C53EF3B1DC3D}" type="sibTrans" cxnId="{E69139CE-6D78-434F-974D-1046E325636D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3D819667-CD75-4A78-ACD9-8514CE6FC843}">
      <dgm:prSet custT="1"/>
      <dgm:spPr>
        <a:xfrm rot="5400000">
          <a:off x="6731621" y="-639403"/>
          <a:ext cx="837972" cy="6729984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00000"/>
            </a:lnSpc>
            <a:buChar char="•"/>
          </a:pPr>
          <a:r>
            <a:rPr lang="en-US" sz="15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consultation with the Governance State Capabilities and Institutional Development (GSCID) Cluster, the Forum of South African Directors-General, the affected national departments and the Parliamentary Portfolio Committee on Planning, Monitoring and Evaluation..</a:t>
          </a:r>
          <a:endParaRPr lang="en-ZA" sz="15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66BECC2-9B53-476E-889C-4BD4C35FB3B7}" type="sibTrans" cxnId="{0753DDA7-EBE3-4D2F-9F3D-A6B66C706739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E7706A57-9FD9-4E5B-A115-2E45A35C4C47}" type="parTrans" cxnId="{0753DDA7-EBE3-4D2F-9F3D-A6B66C706739}">
      <dgm:prSet/>
      <dgm:spPr/>
      <dgm:t>
        <a:bodyPr/>
        <a:lstStyle/>
        <a:p>
          <a:pPr>
            <a:lnSpc>
              <a:spcPct val="100000"/>
            </a:lnSpc>
          </a:pPr>
          <a:endParaRPr lang="en-ZA" sz="1500"/>
        </a:p>
      </dgm:t>
    </dgm:pt>
    <dgm:pt modelId="{4F5AEF49-B020-4C5F-B53C-23A275C25885}" type="pres">
      <dgm:prSet presAssocID="{6A61164F-CA86-4A7E-91A7-894DC2768873}" presName="Name0" presStyleCnt="0">
        <dgm:presLayoutVars>
          <dgm:dir/>
          <dgm:animLvl val="lvl"/>
          <dgm:resizeHandles val="exact"/>
        </dgm:presLayoutVars>
      </dgm:prSet>
      <dgm:spPr/>
    </dgm:pt>
    <dgm:pt modelId="{74CC4F0D-D45B-467B-B2F9-6E65E90A2117}" type="pres">
      <dgm:prSet presAssocID="{E1979682-3034-4DE5-9E5E-5A02434F6C49}" presName="linNode" presStyleCnt="0"/>
      <dgm:spPr/>
    </dgm:pt>
    <dgm:pt modelId="{3D123ADF-8363-4588-86BE-D08A5042C301}" type="pres">
      <dgm:prSet presAssocID="{E1979682-3034-4DE5-9E5E-5A02434F6C49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A696C3E-FF53-4FA4-A560-3F044927CCA3}" type="pres">
      <dgm:prSet presAssocID="{E1979682-3034-4DE5-9E5E-5A02434F6C49}" presName="descendantText" presStyleLbl="alignAccFollowNode1" presStyleIdx="0" presStyleCnt="4" custScaleY="118828" custLinFactNeighborX="0" custLinFactNeighborY="-1629">
        <dgm:presLayoutVars>
          <dgm:bulletEnabled val="1"/>
        </dgm:presLayoutVars>
      </dgm:prSet>
      <dgm:spPr/>
    </dgm:pt>
    <dgm:pt modelId="{20A791B8-0AE8-4634-BD46-E08C756050FD}" type="pres">
      <dgm:prSet presAssocID="{CBD20F8C-493B-4DCE-9C7F-D0D72D899B31}" presName="sp" presStyleCnt="0"/>
      <dgm:spPr/>
    </dgm:pt>
    <dgm:pt modelId="{07FCBCD1-E9A6-485D-B016-9AF4F884F388}" type="pres">
      <dgm:prSet presAssocID="{5B5201DA-6872-421C-9E1D-7E851F2D8073}" presName="linNode" presStyleCnt="0"/>
      <dgm:spPr/>
    </dgm:pt>
    <dgm:pt modelId="{4E80F714-CF02-4054-A121-3825C43A9A51}" type="pres">
      <dgm:prSet presAssocID="{5B5201DA-6872-421C-9E1D-7E851F2D8073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68F5B80-6C65-497F-865C-F76F7DE9451D}" type="pres">
      <dgm:prSet presAssocID="{5B5201DA-6872-421C-9E1D-7E851F2D8073}" presName="descendantText" presStyleLbl="alignAccFollowNode1" presStyleIdx="1" presStyleCnt="4">
        <dgm:presLayoutVars>
          <dgm:bulletEnabled val="1"/>
        </dgm:presLayoutVars>
      </dgm:prSet>
      <dgm:spPr/>
    </dgm:pt>
    <dgm:pt modelId="{C1BED268-1793-47D8-AA57-928287556CE0}" type="pres">
      <dgm:prSet presAssocID="{A52E238F-BF16-49A7-BC07-39C9A7868070}" presName="sp" presStyleCnt="0"/>
      <dgm:spPr/>
    </dgm:pt>
    <dgm:pt modelId="{CD696C93-8674-4E14-BD5B-79E5DAE5AA82}" type="pres">
      <dgm:prSet presAssocID="{03775439-48A5-4921-A936-A2C0AB99DAC7}" presName="linNode" presStyleCnt="0"/>
      <dgm:spPr/>
    </dgm:pt>
    <dgm:pt modelId="{B557E29F-A3E5-4AE2-A359-DB0C7F660CCF}" type="pres">
      <dgm:prSet presAssocID="{03775439-48A5-4921-A936-A2C0AB99DAC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762EF88-0EBD-46A8-B3CA-282BEA9E3837}" type="pres">
      <dgm:prSet presAssocID="{03775439-48A5-4921-A936-A2C0AB99DAC7}" presName="descendantText" presStyleLbl="alignAccFollowNode1" presStyleIdx="2" presStyleCnt="4" custScaleY="142126">
        <dgm:presLayoutVars>
          <dgm:bulletEnabled val="1"/>
        </dgm:presLayoutVars>
      </dgm:prSet>
      <dgm:spPr/>
    </dgm:pt>
    <dgm:pt modelId="{C576BD0F-63F4-4E4F-B0D0-7BD71ADD83CC}" type="pres">
      <dgm:prSet presAssocID="{C450C5EF-6ABF-4FF0-BCFD-86C85875F4DF}" presName="sp" presStyleCnt="0"/>
      <dgm:spPr/>
    </dgm:pt>
    <dgm:pt modelId="{9CA77D38-BB46-417B-94BA-2F7D54FE17BF}" type="pres">
      <dgm:prSet presAssocID="{B32FD485-DADD-41A4-90C4-26D2F9F60484}" presName="linNode" presStyleCnt="0"/>
      <dgm:spPr/>
    </dgm:pt>
    <dgm:pt modelId="{32ADB9A5-8504-4641-8BBD-00C9EE0E6891}" type="pres">
      <dgm:prSet presAssocID="{B32FD485-DADD-41A4-90C4-26D2F9F604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428F40C-E3CD-44C0-9288-788A77DD959F}" type="pres">
      <dgm:prSet presAssocID="{B32FD485-DADD-41A4-90C4-26D2F9F604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FB38817-7F68-4E56-A75C-A3F586863898}" srcId="{6A61164F-CA86-4A7E-91A7-894DC2768873}" destId="{03775439-48A5-4921-A936-A2C0AB99DAC7}" srcOrd="2" destOrd="0" parTransId="{9A1E537E-E228-4A7D-BE83-AAB010B623B6}" sibTransId="{C450C5EF-6ABF-4FF0-BCFD-86C85875F4DF}"/>
    <dgm:cxn modelId="{3B45CE1C-A46D-475C-86F6-CBF9ADF2D087}" srcId="{5B5201DA-6872-421C-9E1D-7E851F2D8073}" destId="{A2C898F6-2923-431C-B9E0-C517873360FE}" srcOrd="0" destOrd="0" parTransId="{D0BAFC23-774F-45F4-86C0-E5AA0CBEE752}" sibTransId="{DD2FBEA0-6C28-40B8-A857-4CAF863057B8}"/>
    <dgm:cxn modelId="{F705C234-36D3-4544-9B0C-3869FA277297}" type="presOf" srcId="{A2C898F6-2923-431C-B9E0-C517873360FE}" destId="{D68F5B80-6C65-497F-865C-F76F7DE9451D}" srcOrd="0" destOrd="0" presId="urn:microsoft.com/office/officeart/2005/8/layout/vList5"/>
    <dgm:cxn modelId="{29B87336-8A46-4356-B7E4-DB4E035F469B}" type="presOf" srcId="{663CF4FB-D4C5-47B7-BB51-46AAF0F3581C}" destId="{3428F40C-E3CD-44C0-9288-788A77DD959F}" srcOrd="0" destOrd="0" presId="urn:microsoft.com/office/officeart/2005/8/layout/vList5"/>
    <dgm:cxn modelId="{2E607B39-D2DC-4026-B6CD-FD104A12C16F}" type="presOf" srcId="{5B5201DA-6872-421C-9E1D-7E851F2D8073}" destId="{4E80F714-CF02-4054-A121-3825C43A9A51}" srcOrd="0" destOrd="0" presId="urn:microsoft.com/office/officeart/2005/8/layout/vList5"/>
    <dgm:cxn modelId="{2578355C-AE25-4B5B-9EAC-B1018DF83728}" srcId="{6A61164F-CA86-4A7E-91A7-894DC2768873}" destId="{5B5201DA-6872-421C-9E1D-7E851F2D8073}" srcOrd="1" destOrd="0" parTransId="{2E6A9331-818E-473F-995E-F1B9225E6A68}" sibTransId="{A52E238F-BF16-49A7-BC07-39C9A7868070}"/>
    <dgm:cxn modelId="{0E68CD42-BC81-4DDB-BA33-36A51AAF1D6B}" type="presOf" srcId="{6A61164F-CA86-4A7E-91A7-894DC2768873}" destId="{4F5AEF49-B020-4C5F-B53C-23A275C25885}" srcOrd="0" destOrd="0" presId="urn:microsoft.com/office/officeart/2005/8/layout/vList5"/>
    <dgm:cxn modelId="{C55A1D49-4515-4E02-BDF0-7C0887D993A2}" type="presOf" srcId="{3D819667-CD75-4A78-ACD9-8514CE6FC843}" destId="{1762EF88-0EBD-46A8-B3CA-282BEA9E3837}" srcOrd="0" destOrd="0" presId="urn:microsoft.com/office/officeart/2005/8/layout/vList5"/>
    <dgm:cxn modelId="{4CC5204D-17FE-42BD-BF3B-91C7BF440A5E}" type="presOf" srcId="{E1979682-3034-4DE5-9E5E-5A02434F6C49}" destId="{3D123ADF-8363-4588-86BE-D08A5042C301}" srcOrd="0" destOrd="0" presId="urn:microsoft.com/office/officeart/2005/8/layout/vList5"/>
    <dgm:cxn modelId="{8EA5016F-4A3A-4436-B415-BC7B61E40A33}" type="presOf" srcId="{B32FD485-DADD-41A4-90C4-26D2F9F60484}" destId="{32ADB9A5-8504-4641-8BBD-00C9EE0E6891}" srcOrd="0" destOrd="0" presId="urn:microsoft.com/office/officeart/2005/8/layout/vList5"/>
    <dgm:cxn modelId="{32E1914F-6443-4E8B-A8A6-9B13C2C5F467}" srcId="{B32FD485-DADD-41A4-90C4-26D2F9F60484}" destId="{663CF4FB-D4C5-47B7-BB51-46AAF0F3581C}" srcOrd="0" destOrd="0" parTransId="{39863817-4EAB-4B5D-8F9F-4D22E228F69C}" sibTransId="{F65E0A52-7C70-4ABD-BC04-94639A3A8936}"/>
    <dgm:cxn modelId="{F01E3096-1BD3-43D8-ACF1-A161357BA997}" srcId="{6A61164F-CA86-4A7E-91A7-894DC2768873}" destId="{B32FD485-DADD-41A4-90C4-26D2F9F60484}" srcOrd="3" destOrd="0" parTransId="{C4C94BF5-689B-4076-A3B4-C89BC9CDCE63}" sibTransId="{05F82603-6794-41AC-A1B7-79EEFF1A29D6}"/>
    <dgm:cxn modelId="{6F0B8EA6-546C-4396-87F2-3C4D251876A9}" type="presOf" srcId="{BE39F8A0-6018-44A1-AB36-C40566B8DDE7}" destId="{EA696C3E-FF53-4FA4-A560-3F044927CCA3}" srcOrd="0" destOrd="0" presId="urn:microsoft.com/office/officeart/2005/8/layout/vList5"/>
    <dgm:cxn modelId="{0753DDA7-EBE3-4D2F-9F3D-A6B66C706739}" srcId="{03775439-48A5-4921-A936-A2C0AB99DAC7}" destId="{3D819667-CD75-4A78-ACD9-8514CE6FC843}" srcOrd="0" destOrd="0" parTransId="{E7706A57-9FD9-4E5B-A115-2E45A35C4C47}" sibTransId="{166BECC2-9B53-476E-889C-4BD4C35FB3B7}"/>
    <dgm:cxn modelId="{03AA45C1-A736-4532-8262-E69F20EA092B}" type="presOf" srcId="{03775439-48A5-4921-A936-A2C0AB99DAC7}" destId="{B557E29F-A3E5-4AE2-A359-DB0C7F660CCF}" srcOrd="0" destOrd="0" presId="urn:microsoft.com/office/officeart/2005/8/layout/vList5"/>
    <dgm:cxn modelId="{E69139CE-6D78-434F-974D-1046E325636D}" srcId="{E1979682-3034-4DE5-9E5E-5A02434F6C49}" destId="{BE39F8A0-6018-44A1-AB36-C40566B8DDE7}" srcOrd="0" destOrd="0" parTransId="{9A65C63B-6134-4445-AB02-6687E0E9F0B0}" sibTransId="{31D20E9E-9401-48F8-9301-C53EF3B1DC3D}"/>
    <dgm:cxn modelId="{ABE466E5-8462-4ADE-8023-15BE715CC256}" srcId="{6A61164F-CA86-4A7E-91A7-894DC2768873}" destId="{E1979682-3034-4DE5-9E5E-5A02434F6C49}" srcOrd="0" destOrd="0" parTransId="{1D3F6DA7-4569-4638-BFDE-949145283927}" sibTransId="{CBD20F8C-493B-4DCE-9C7F-D0D72D899B31}"/>
    <dgm:cxn modelId="{28658B93-B99D-4571-8B4A-6D05E1D23B46}" type="presParOf" srcId="{4F5AEF49-B020-4C5F-B53C-23A275C25885}" destId="{74CC4F0D-D45B-467B-B2F9-6E65E90A2117}" srcOrd="0" destOrd="0" presId="urn:microsoft.com/office/officeart/2005/8/layout/vList5"/>
    <dgm:cxn modelId="{18998AF8-45F5-4FEF-B75C-D8B77AACFF62}" type="presParOf" srcId="{74CC4F0D-D45B-467B-B2F9-6E65E90A2117}" destId="{3D123ADF-8363-4588-86BE-D08A5042C301}" srcOrd="0" destOrd="0" presId="urn:microsoft.com/office/officeart/2005/8/layout/vList5"/>
    <dgm:cxn modelId="{57C71D12-276D-48C1-98DB-70AE5FD1D428}" type="presParOf" srcId="{74CC4F0D-D45B-467B-B2F9-6E65E90A2117}" destId="{EA696C3E-FF53-4FA4-A560-3F044927CCA3}" srcOrd="1" destOrd="0" presId="urn:microsoft.com/office/officeart/2005/8/layout/vList5"/>
    <dgm:cxn modelId="{B7C56C7D-E7D9-438B-ADB7-E0D439586FAE}" type="presParOf" srcId="{4F5AEF49-B020-4C5F-B53C-23A275C25885}" destId="{20A791B8-0AE8-4634-BD46-E08C756050FD}" srcOrd="1" destOrd="0" presId="urn:microsoft.com/office/officeart/2005/8/layout/vList5"/>
    <dgm:cxn modelId="{57217619-B7A4-4174-AC0F-71A8E11EDCC1}" type="presParOf" srcId="{4F5AEF49-B020-4C5F-B53C-23A275C25885}" destId="{07FCBCD1-E9A6-485D-B016-9AF4F884F388}" srcOrd="2" destOrd="0" presId="urn:microsoft.com/office/officeart/2005/8/layout/vList5"/>
    <dgm:cxn modelId="{815C6687-CC43-476E-8DBF-0E2A860185FF}" type="presParOf" srcId="{07FCBCD1-E9A6-485D-B016-9AF4F884F388}" destId="{4E80F714-CF02-4054-A121-3825C43A9A51}" srcOrd="0" destOrd="0" presId="urn:microsoft.com/office/officeart/2005/8/layout/vList5"/>
    <dgm:cxn modelId="{32D7A417-7A9D-433A-8B00-5885E3F3DD3C}" type="presParOf" srcId="{07FCBCD1-E9A6-485D-B016-9AF4F884F388}" destId="{D68F5B80-6C65-497F-865C-F76F7DE9451D}" srcOrd="1" destOrd="0" presId="urn:microsoft.com/office/officeart/2005/8/layout/vList5"/>
    <dgm:cxn modelId="{ECC368E7-A84F-41E7-AB85-59329147B490}" type="presParOf" srcId="{4F5AEF49-B020-4C5F-B53C-23A275C25885}" destId="{C1BED268-1793-47D8-AA57-928287556CE0}" srcOrd="3" destOrd="0" presId="urn:microsoft.com/office/officeart/2005/8/layout/vList5"/>
    <dgm:cxn modelId="{3C4F93D8-52EC-43D8-9DBD-3CCC4BC2E5B4}" type="presParOf" srcId="{4F5AEF49-B020-4C5F-B53C-23A275C25885}" destId="{CD696C93-8674-4E14-BD5B-79E5DAE5AA82}" srcOrd="4" destOrd="0" presId="urn:microsoft.com/office/officeart/2005/8/layout/vList5"/>
    <dgm:cxn modelId="{D9C97AB2-3120-41D1-A6C5-A34A9DAAE0DB}" type="presParOf" srcId="{CD696C93-8674-4E14-BD5B-79E5DAE5AA82}" destId="{B557E29F-A3E5-4AE2-A359-DB0C7F660CCF}" srcOrd="0" destOrd="0" presId="urn:microsoft.com/office/officeart/2005/8/layout/vList5"/>
    <dgm:cxn modelId="{DCA91BEA-63FE-41BD-A9BC-AD264BB0D782}" type="presParOf" srcId="{CD696C93-8674-4E14-BD5B-79E5DAE5AA82}" destId="{1762EF88-0EBD-46A8-B3CA-282BEA9E3837}" srcOrd="1" destOrd="0" presId="urn:microsoft.com/office/officeart/2005/8/layout/vList5"/>
    <dgm:cxn modelId="{5F138D55-29FD-4EE3-91B1-42330C4DBEB9}" type="presParOf" srcId="{4F5AEF49-B020-4C5F-B53C-23A275C25885}" destId="{C576BD0F-63F4-4E4F-B0D0-7BD71ADD83CC}" srcOrd="5" destOrd="0" presId="urn:microsoft.com/office/officeart/2005/8/layout/vList5"/>
    <dgm:cxn modelId="{12321092-99D2-4B8E-A250-40270D1D66A5}" type="presParOf" srcId="{4F5AEF49-B020-4C5F-B53C-23A275C25885}" destId="{9CA77D38-BB46-417B-94BA-2F7D54FE17BF}" srcOrd="6" destOrd="0" presId="urn:microsoft.com/office/officeart/2005/8/layout/vList5"/>
    <dgm:cxn modelId="{A8FD808C-6A4A-403C-978D-3D9720F8CB06}" type="presParOf" srcId="{9CA77D38-BB46-417B-94BA-2F7D54FE17BF}" destId="{32ADB9A5-8504-4641-8BBD-00C9EE0E6891}" srcOrd="0" destOrd="0" presId="urn:microsoft.com/office/officeart/2005/8/layout/vList5"/>
    <dgm:cxn modelId="{398AC77D-4D45-427F-975D-A4826D7C1CE1}" type="presParOf" srcId="{9CA77D38-BB46-417B-94BA-2F7D54FE17BF}" destId="{3428F40C-E3CD-44C0-9288-788A77DD95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726ECD-960D-45D8-ABC7-FCBED83C23C5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ZA"/>
        </a:p>
      </dgm:t>
    </dgm:pt>
    <dgm:pt modelId="{8ADDADBA-55A6-436C-9178-6FEE7C09E7D1}">
      <dgm:prSet/>
      <dgm:spPr>
        <a:solidFill>
          <a:srgbClr val="00764A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Department of Planning, Monitoring and Evaluation</a:t>
          </a:r>
          <a:endParaRPr lang="en-ZA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1F5F52-BDB6-434F-8461-3691A0C75A6B}" type="parTrans" cxnId="{A5EE7AC8-B1EA-49FF-881F-A7D83D5C7ACC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121AFA-9BD9-4DE1-AEEF-A2C6386B6F0E}" type="sibTrans" cxnId="{A5EE7AC8-B1EA-49FF-881F-A7D83D5C7ACC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15B98D-4330-4FF9-B394-4F017E6FB723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Centre of government</a:t>
          </a:r>
          <a:endParaRPr lang="en-ZA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8FCD10-D913-4EFE-B966-D4803F2666C7}" type="parTrans" cxnId="{01446F76-CECE-4323-9879-54E79D6A2A45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709B67-1B1A-4C91-A503-A4FE56B19582}" type="sibTrans" cxnId="{01446F76-CECE-4323-9879-54E79D6A2A45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D27D35-5106-492D-9473-CA5E2F01982B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The Presidency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32C022-A59D-4CF9-A7D8-480A4B249AFF}" type="parTrans" cxnId="{C8FCC2ED-5CC2-4001-B73A-8D52D5BC1E6F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8AE10A-AB63-4143-A023-D5E1BAFDB55D}" type="sibTrans" cxnId="{C8FCC2ED-5CC2-4001-B73A-8D52D5BC1E6F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FF613-5961-42E8-AE46-5D75622A85EE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National Treasury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A4B871-186A-4CEC-878A-59D4644BBC17}" type="parTrans" cxnId="{5EF87DC3-1EE3-425B-A8C2-4BC0D1FD89ED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7E70BC-1F27-4E97-80DA-1DBB20441EC0}" type="sibTrans" cxnId="{5EF87DC3-1EE3-425B-A8C2-4BC0D1FD89ED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C6B355-272C-4DCE-9A6F-57774405155C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Department of Public Service and Administration</a:t>
          </a:r>
          <a:endParaRPr lang="en-ZA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D9E02E-EAD1-4FC5-B54F-4E65037D24A2}" type="parTrans" cxnId="{2CC2DFF2-3686-43CE-9C01-9B053BA966EA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4B4A60-44A1-4A71-934D-E92C4BC6C35D}" type="sibTrans" cxnId="{2CC2DFF2-3686-43CE-9C01-9B053BA966EA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83CA2F-09D1-4611-BE15-88A36518DFCA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Department of Cooperative Governance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B91582-A2AC-4F89-B324-B24FDEBD3F75}" type="parTrans" cxnId="{08F6501B-B882-4B6F-BD07-36FFE200A45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D37B09-1A8B-4810-B460-1D6DAD2C4638}" type="sibTrans" cxnId="{08F6501B-B882-4B6F-BD07-36FFE200A45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6C4170-67D0-413B-9C94-BC8DCF42B145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Department of Women, Youth and Persons with Disabilities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C41762-BB9E-47E8-B21D-0F0DBD332300}" type="parTrans" cxnId="{CAFCFECF-DA08-4575-9D88-1C605C011E35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48C65F-9B3A-4348-A743-F4B3180DB629}" type="sibTrans" cxnId="{CAFCFECF-DA08-4575-9D88-1C605C011E35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2B55E3-FEF6-4305-A490-438C6E7C4C78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Chapter 9 Institutions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F643B7-EB7F-4324-A983-85FA9E324046}" type="parTrans" cxnId="{3E500364-CD43-4AE6-A855-8169230F185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32EA4-0ED6-45AF-9F6E-3771AE480A21}" type="sibTrans" cxnId="{3E500364-CD43-4AE6-A855-8169230F185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F2BFBD-24B8-4E1D-94B9-02CC7F253A7D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Auditor General South Africa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3D6EB4-88D8-477B-9D9A-3864F01316CE}" type="parTrans" cxnId="{48E78EA3-996D-4CFE-9911-E444663DC5CE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5CE9AF-0BA7-4BAA-8812-F5919B68AB48}" type="sibTrans" cxnId="{48E78EA3-996D-4CFE-9911-E444663DC5CE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62BDD8-FC7E-41B1-9303-2A1F1BA7916C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Public Service Commission</a:t>
          </a:r>
          <a:endParaRPr lang="en-ZA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ADCFA4-8A35-4968-8E5C-8792E0EE08C5}" type="parTrans" cxnId="{DA3ACFAF-BE7E-4D4F-8746-33D0FF6748A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D7EA3D-B64C-407C-AA4A-2F6B857F61CA}" type="sibTrans" cxnId="{DA3ACFAF-BE7E-4D4F-8746-33D0FF6748A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B0A5FE-30D5-4727-AE28-686B1E02BBC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Departments and Public Entities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A585F1-3D74-48EC-9BB1-381509BEE28E}" type="parTrans" cxnId="{8BEED0C4-61E8-48F1-9A54-9F8348D613A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F08194-5AE4-4772-825F-8E1DE9EF1D5F}" type="sibTrans" cxnId="{8BEED0C4-61E8-48F1-9A54-9F8348D613A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7B23D7-2FC3-4C8E-9978-C5D0F83DDDF2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Offices of the Premier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A71FC-FE0A-42BE-9AFE-36F8CA1E2F80}" type="parTrans" cxnId="{7F289B7A-DA6F-47DE-9C5F-E92C082235E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E79EEB-E7AC-46E1-BEE6-8EF450E31A21}" type="sibTrans" cxnId="{7F289B7A-DA6F-47DE-9C5F-E92C082235E7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E4C8F1-FD38-44CD-AC69-4CA688F98A7F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Parliament and Provincial Legislature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C8A4CC-8DE3-4CDD-8D68-945C9F46C680}" type="parTrans" cxnId="{4899FCA6-D6D2-4C83-8E9F-62FE9089CCF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9EE3F3-9370-4ECD-ADFD-D8DF7A1FC062}" type="sibTrans" cxnId="{4899FCA6-D6D2-4C83-8E9F-62FE9089CCF4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BAC47A-0903-4CFD-A4DD-9F421C46E8F8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Academia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26E3CC-5A63-46BA-AB32-47E2176BC4FD}" type="parTrans" cxnId="{556D495C-F988-4B13-A346-315824A4EDDA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8D5BA9-C536-421B-B9A9-F8CA810E2AE9}" type="sibTrans" cxnId="{556D495C-F988-4B13-A346-315824A4EDDA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5EC42A-4BAD-4DA4-993A-4901950E1A3C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Civil Society</a:t>
          </a:r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CA24D9-868E-4943-8C4F-CC52591FB383}" type="parTrans" cxnId="{88A8F512-8128-409A-B8F7-32D73CC48B80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411C3C-BAE3-4155-9F2E-D96AD31C4F37}" type="sibTrans" cxnId="{88A8F512-8128-409A-B8F7-32D73CC48B80}">
      <dgm:prSet/>
      <dgm:spPr/>
      <dgm:t>
        <a:bodyPr/>
        <a:lstStyle/>
        <a:p>
          <a:endParaRPr lang="en-ZA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78B5DC-F76D-4025-A29F-A12D4CEDBE83}" type="pres">
      <dgm:prSet presAssocID="{94726ECD-960D-45D8-ABC7-FCBED83C23C5}" presName="linear" presStyleCnt="0">
        <dgm:presLayoutVars>
          <dgm:animLvl val="lvl"/>
          <dgm:resizeHandles val="exact"/>
        </dgm:presLayoutVars>
      </dgm:prSet>
      <dgm:spPr/>
    </dgm:pt>
    <dgm:pt modelId="{40573B76-C60D-4E8E-BF65-765AED973DC8}" type="pres">
      <dgm:prSet presAssocID="{8ADDADBA-55A6-436C-9178-6FEE7C09E7D1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19291C7-0247-434B-8EF6-67B05BDD1A9A}" type="pres">
      <dgm:prSet presAssocID="{2E121AFA-9BD9-4DE1-AEEF-A2C6386B6F0E}" presName="spacer" presStyleCnt="0"/>
      <dgm:spPr/>
    </dgm:pt>
    <dgm:pt modelId="{D09C4AD4-8D00-4DAD-B0CD-47695025F185}" type="pres">
      <dgm:prSet presAssocID="{0D15B98D-4330-4FF9-B394-4F017E6FB723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9152B79-226C-46BA-B949-6DF2E0B4934A}" type="pres">
      <dgm:prSet presAssocID="{0D15B98D-4330-4FF9-B394-4F017E6FB723}" presName="childText" presStyleLbl="revTx" presStyleIdx="0" presStyleCnt="2">
        <dgm:presLayoutVars>
          <dgm:bulletEnabled val="1"/>
        </dgm:presLayoutVars>
      </dgm:prSet>
      <dgm:spPr/>
    </dgm:pt>
    <dgm:pt modelId="{D343A065-5B51-4566-9F65-863415BD0AE5}" type="pres">
      <dgm:prSet presAssocID="{AE2B55E3-FEF6-4305-A490-438C6E7C4C7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161AAA3-E5E8-41CE-B37B-180143F83AF9}" type="pres">
      <dgm:prSet presAssocID="{AE2B55E3-FEF6-4305-A490-438C6E7C4C78}" presName="childText" presStyleLbl="revTx" presStyleIdx="1" presStyleCnt="2">
        <dgm:presLayoutVars>
          <dgm:bulletEnabled val="1"/>
        </dgm:presLayoutVars>
      </dgm:prSet>
      <dgm:spPr/>
    </dgm:pt>
    <dgm:pt modelId="{14C7D09D-1AC5-4FF5-8FC4-A4BDB7EEFE29}" type="pres">
      <dgm:prSet presAssocID="{AEB0A5FE-30D5-4727-AE28-686B1E02BBC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D2F4D64E-02F5-4C7B-8653-71D521D1D3D2}" type="pres">
      <dgm:prSet presAssocID="{47F08194-5AE4-4772-825F-8E1DE9EF1D5F}" presName="spacer" presStyleCnt="0"/>
      <dgm:spPr/>
    </dgm:pt>
    <dgm:pt modelId="{73F6E262-6C38-48E8-A7F9-A4141E39CC7C}" type="pres">
      <dgm:prSet presAssocID="{547B23D7-2FC3-4C8E-9978-C5D0F83DDDF2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BFE1F2D-4936-41F7-8F2A-7BACA11BDCE3}" type="pres">
      <dgm:prSet presAssocID="{D3E79EEB-E7AC-46E1-BEE6-8EF450E31A21}" presName="spacer" presStyleCnt="0"/>
      <dgm:spPr/>
    </dgm:pt>
    <dgm:pt modelId="{A894A111-DAB8-4401-8A77-C698DB158EDC}" type="pres">
      <dgm:prSet presAssocID="{2AE4C8F1-FD38-44CD-AC69-4CA688F98A7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FC31A532-6FEB-4AC1-AEF3-138DA3DAD739}" type="pres">
      <dgm:prSet presAssocID="{8A9EE3F3-9370-4ECD-ADFD-D8DF7A1FC062}" presName="spacer" presStyleCnt="0"/>
      <dgm:spPr/>
    </dgm:pt>
    <dgm:pt modelId="{747BB4DD-EA7B-403F-A6F2-1A2E71606FF9}" type="pres">
      <dgm:prSet presAssocID="{12BAC47A-0903-4CFD-A4DD-9F421C46E8F8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B641AAE5-DFC8-4FE2-95DF-4BC2C7FFBBEF}" type="pres">
      <dgm:prSet presAssocID="{448D5BA9-C536-421B-B9A9-F8CA810E2AE9}" presName="spacer" presStyleCnt="0"/>
      <dgm:spPr/>
    </dgm:pt>
    <dgm:pt modelId="{A908C4E4-FAAC-4C53-8F7F-837DAF719B8D}" type="pres">
      <dgm:prSet presAssocID="{9D5EC42A-4BAD-4DA4-993A-4901950E1A3C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856DFE01-6952-422E-ACFD-AEA4B6487297}" type="presOf" srcId="{B96C4170-67D0-413B-9C94-BC8DCF42B145}" destId="{69152B79-226C-46BA-B949-6DF2E0B4934A}" srcOrd="0" destOrd="4" presId="urn:microsoft.com/office/officeart/2005/8/layout/vList2"/>
    <dgm:cxn modelId="{4EB4090F-9607-4397-B122-A73E94653BDA}" type="presOf" srcId="{F9D27D35-5106-492D-9473-CA5E2F01982B}" destId="{69152B79-226C-46BA-B949-6DF2E0B4934A}" srcOrd="0" destOrd="0" presId="urn:microsoft.com/office/officeart/2005/8/layout/vList2"/>
    <dgm:cxn modelId="{88A8F512-8128-409A-B8F7-32D73CC48B80}" srcId="{94726ECD-960D-45D8-ABC7-FCBED83C23C5}" destId="{9D5EC42A-4BAD-4DA4-993A-4901950E1A3C}" srcOrd="7" destOrd="0" parTransId="{34CA24D9-868E-4943-8C4F-CC52591FB383}" sibTransId="{63411C3C-BAE3-4155-9F2E-D96AD31C4F37}"/>
    <dgm:cxn modelId="{410E7A14-A2E0-4521-94E6-CA4C93AADB8B}" type="presOf" srcId="{68FFF613-5961-42E8-AE46-5D75622A85EE}" destId="{69152B79-226C-46BA-B949-6DF2E0B4934A}" srcOrd="0" destOrd="1" presId="urn:microsoft.com/office/officeart/2005/8/layout/vList2"/>
    <dgm:cxn modelId="{E5215515-671B-4E6E-B5E6-AC14163724C8}" type="presOf" srcId="{94726ECD-960D-45D8-ABC7-FCBED83C23C5}" destId="{BF78B5DC-F76D-4025-A29F-A12D4CEDBE83}" srcOrd="0" destOrd="0" presId="urn:microsoft.com/office/officeart/2005/8/layout/vList2"/>
    <dgm:cxn modelId="{08F6501B-B882-4B6F-BD07-36FFE200A457}" srcId="{0D15B98D-4330-4FF9-B394-4F017E6FB723}" destId="{2883CA2F-09D1-4611-BE15-88A36518DFCA}" srcOrd="3" destOrd="0" parTransId="{CBB91582-A2AC-4F89-B324-B24FDEBD3F75}" sibTransId="{15D37B09-1A8B-4810-B460-1D6DAD2C4638}"/>
    <dgm:cxn modelId="{9267C62B-10EF-4425-9E49-12BDDECC7DA6}" type="presOf" srcId="{8ADDADBA-55A6-436C-9178-6FEE7C09E7D1}" destId="{40573B76-C60D-4E8E-BF65-765AED973DC8}" srcOrd="0" destOrd="0" presId="urn:microsoft.com/office/officeart/2005/8/layout/vList2"/>
    <dgm:cxn modelId="{556D495C-F988-4B13-A346-315824A4EDDA}" srcId="{94726ECD-960D-45D8-ABC7-FCBED83C23C5}" destId="{12BAC47A-0903-4CFD-A4DD-9F421C46E8F8}" srcOrd="6" destOrd="0" parTransId="{BB26E3CC-5A63-46BA-AB32-47E2176BC4FD}" sibTransId="{448D5BA9-C536-421B-B9A9-F8CA810E2AE9}"/>
    <dgm:cxn modelId="{3E500364-CD43-4AE6-A855-8169230F1854}" srcId="{94726ECD-960D-45D8-ABC7-FCBED83C23C5}" destId="{AE2B55E3-FEF6-4305-A490-438C6E7C4C78}" srcOrd="2" destOrd="0" parTransId="{11F643B7-EB7F-4324-A983-85FA9E324046}" sibTransId="{BC832EA4-0ED6-45AF-9F6E-3771AE480A21}"/>
    <dgm:cxn modelId="{C50B5844-7221-481D-946A-4B3B0C637608}" type="presOf" srcId="{547B23D7-2FC3-4C8E-9978-C5D0F83DDDF2}" destId="{73F6E262-6C38-48E8-A7F9-A4141E39CC7C}" srcOrd="0" destOrd="0" presId="urn:microsoft.com/office/officeart/2005/8/layout/vList2"/>
    <dgm:cxn modelId="{829C9C65-377B-4DA9-9EBC-4C725DA1C49B}" type="presOf" srcId="{31F2BFBD-24B8-4E1D-94B9-02CC7F253A7D}" destId="{B161AAA3-E5E8-41CE-B37B-180143F83AF9}" srcOrd="0" destOrd="0" presId="urn:microsoft.com/office/officeart/2005/8/layout/vList2"/>
    <dgm:cxn modelId="{6D0B724A-BF18-4556-ABC4-D803D7512925}" type="presOf" srcId="{2AE4C8F1-FD38-44CD-AC69-4CA688F98A7F}" destId="{A894A111-DAB8-4401-8A77-C698DB158EDC}" srcOrd="0" destOrd="0" presId="urn:microsoft.com/office/officeart/2005/8/layout/vList2"/>
    <dgm:cxn modelId="{01147D6F-B8F1-4209-9FDC-6339B426EFD4}" type="presOf" srcId="{12BAC47A-0903-4CFD-A4DD-9F421C46E8F8}" destId="{747BB4DD-EA7B-403F-A6F2-1A2E71606FF9}" srcOrd="0" destOrd="0" presId="urn:microsoft.com/office/officeart/2005/8/layout/vList2"/>
    <dgm:cxn modelId="{01446F76-CECE-4323-9879-54E79D6A2A45}" srcId="{94726ECD-960D-45D8-ABC7-FCBED83C23C5}" destId="{0D15B98D-4330-4FF9-B394-4F017E6FB723}" srcOrd="1" destOrd="0" parTransId="{AD8FCD10-D913-4EFE-B966-D4803F2666C7}" sibTransId="{80709B67-1B1A-4C91-A503-A4FE56B19582}"/>
    <dgm:cxn modelId="{7F289B7A-DA6F-47DE-9C5F-E92C082235E7}" srcId="{94726ECD-960D-45D8-ABC7-FCBED83C23C5}" destId="{547B23D7-2FC3-4C8E-9978-C5D0F83DDDF2}" srcOrd="4" destOrd="0" parTransId="{0C2A71FC-FE0A-42BE-9AFE-36F8CA1E2F80}" sibTransId="{D3E79EEB-E7AC-46E1-BEE6-8EF450E31A21}"/>
    <dgm:cxn modelId="{73D1E292-4E26-4D2F-985B-F18FAB2DF395}" type="presOf" srcId="{4362BDD8-FC7E-41B1-9303-2A1F1BA7916C}" destId="{B161AAA3-E5E8-41CE-B37B-180143F83AF9}" srcOrd="0" destOrd="1" presId="urn:microsoft.com/office/officeart/2005/8/layout/vList2"/>
    <dgm:cxn modelId="{BCE6D89F-2FC6-420E-A584-9ADD6D2716CD}" type="presOf" srcId="{77C6B355-272C-4DCE-9A6F-57774405155C}" destId="{69152B79-226C-46BA-B949-6DF2E0B4934A}" srcOrd="0" destOrd="2" presId="urn:microsoft.com/office/officeart/2005/8/layout/vList2"/>
    <dgm:cxn modelId="{48E78EA3-996D-4CFE-9911-E444663DC5CE}" srcId="{AE2B55E3-FEF6-4305-A490-438C6E7C4C78}" destId="{31F2BFBD-24B8-4E1D-94B9-02CC7F253A7D}" srcOrd="0" destOrd="0" parTransId="{1A3D6EB4-88D8-477B-9D9A-3864F01316CE}" sibTransId="{155CE9AF-0BA7-4BAA-8812-F5919B68AB48}"/>
    <dgm:cxn modelId="{4899FCA6-D6D2-4C83-8E9F-62FE9089CCF4}" srcId="{94726ECD-960D-45D8-ABC7-FCBED83C23C5}" destId="{2AE4C8F1-FD38-44CD-AC69-4CA688F98A7F}" srcOrd="5" destOrd="0" parTransId="{80C8A4CC-8DE3-4CDD-8D68-945C9F46C680}" sibTransId="{8A9EE3F3-9370-4ECD-ADFD-D8DF7A1FC062}"/>
    <dgm:cxn modelId="{DA3ACFAF-BE7E-4D4F-8746-33D0FF6748A7}" srcId="{AE2B55E3-FEF6-4305-A490-438C6E7C4C78}" destId="{4362BDD8-FC7E-41B1-9303-2A1F1BA7916C}" srcOrd="1" destOrd="0" parTransId="{ACADCFA4-8A35-4968-8E5C-8792E0EE08C5}" sibTransId="{3CD7EA3D-B64C-407C-AA4A-2F6B857F61CA}"/>
    <dgm:cxn modelId="{343BCBB9-F00C-4368-BDBF-1A45988C13EB}" type="presOf" srcId="{AEB0A5FE-30D5-4727-AE28-686B1E02BBCD}" destId="{14C7D09D-1AC5-4FF5-8FC4-A4BDB7EEFE29}" srcOrd="0" destOrd="0" presId="urn:microsoft.com/office/officeart/2005/8/layout/vList2"/>
    <dgm:cxn modelId="{E4867ABF-CE9F-46FE-A76A-AFAD810FF6CE}" type="presOf" srcId="{0D15B98D-4330-4FF9-B394-4F017E6FB723}" destId="{D09C4AD4-8D00-4DAD-B0CD-47695025F185}" srcOrd="0" destOrd="0" presId="urn:microsoft.com/office/officeart/2005/8/layout/vList2"/>
    <dgm:cxn modelId="{5EF87DC3-1EE3-425B-A8C2-4BC0D1FD89ED}" srcId="{0D15B98D-4330-4FF9-B394-4F017E6FB723}" destId="{68FFF613-5961-42E8-AE46-5D75622A85EE}" srcOrd="1" destOrd="0" parTransId="{01A4B871-186A-4CEC-878A-59D4644BBC17}" sibTransId="{777E70BC-1F27-4E97-80DA-1DBB20441EC0}"/>
    <dgm:cxn modelId="{8BEED0C4-61E8-48F1-9A54-9F8348D613A4}" srcId="{94726ECD-960D-45D8-ABC7-FCBED83C23C5}" destId="{AEB0A5FE-30D5-4727-AE28-686B1E02BBCD}" srcOrd="3" destOrd="0" parTransId="{BEA585F1-3D74-48EC-9BB1-381509BEE28E}" sibTransId="{47F08194-5AE4-4772-825F-8E1DE9EF1D5F}"/>
    <dgm:cxn modelId="{06CDE5C5-6DF7-4784-9764-A7A0DC3901AA}" type="presOf" srcId="{9D5EC42A-4BAD-4DA4-993A-4901950E1A3C}" destId="{A908C4E4-FAAC-4C53-8F7F-837DAF719B8D}" srcOrd="0" destOrd="0" presId="urn:microsoft.com/office/officeart/2005/8/layout/vList2"/>
    <dgm:cxn modelId="{A5EE7AC8-B1EA-49FF-881F-A7D83D5C7ACC}" srcId="{94726ECD-960D-45D8-ABC7-FCBED83C23C5}" destId="{8ADDADBA-55A6-436C-9178-6FEE7C09E7D1}" srcOrd="0" destOrd="0" parTransId="{491F5F52-BDB6-434F-8461-3691A0C75A6B}" sibTransId="{2E121AFA-9BD9-4DE1-AEEF-A2C6386B6F0E}"/>
    <dgm:cxn modelId="{CAFCFECF-DA08-4575-9D88-1C605C011E35}" srcId="{0D15B98D-4330-4FF9-B394-4F017E6FB723}" destId="{B96C4170-67D0-413B-9C94-BC8DCF42B145}" srcOrd="4" destOrd="0" parTransId="{4BC41762-BB9E-47E8-B21D-0F0DBD332300}" sibTransId="{8448C65F-9B3A-4348-A743-F4B3180DB629}"/>
    <dgm:cxn modelId="{761B42D2-3945-48A8-BF3C-3D717C2395E1}" type="presOf" srcId="{AE2B55E3-FEF6-4305-A490-438C6E7C4C78}" destId="{D343A065-5B51-4566-9F65-863415BD0AE5}" srcOrd="0" destOrd="0" presId="urn:microsoft.com/office/officeart/2005/8/layout/vList2"/>
    <dgm:cxn modelId="{C8FCC2ED-5CC2-4001-B73A-8D52D5BC1E6F}" srcId="{0D15B98D-4330-4FF9-B394-4F017E6FB723}" destId="{F9D27D35-5106-492D-9473-CA5E2F01982B}" srcOrd="0" destOrd="0" parTransId="{9232C022-A59D-4CF9-A7D8-480A4B249AFF}" sibTransId="{798AE10A-AB63-4143-A023-D5E1BAFDB55D}"/>
    <dgm:cxn modelId="{2CC2DFF2-3686-43CE-9C01-9B053BA966EA}" srcId="{0D15B98D-4330-4FF9-B394-4F017E6FB723}" destId="{77C6B355-272C-4DCE-9A6F-57774405155C}" srcOrd="2" destOrd="0" parTransId="{ADD9E02E-EAD1-4FC5-B54F-4E65037D24A2}" sibTransId="{8F4B4A60-44A1-4A71-934D-E92C4BC6C35D}"/>
    <dgm:cxn modelId="{E02009F4-21E7-4AED-9D01-FB33B0D0719C}" type="presOf" srcId="{2883CA2F-09D1-4611-BE15-88A36518DFCA}" destId="{69152B79-226C-46BA-B949-6DF2E0B4934A}" srcOrd="0" destOrd="3" presId="urn:microsoft.com/office/officeart/2005/8/layout/vList2"/>
    <dgm:cxn modelId="{B6E10367-E595-4B97-BDB6-F0B8EABAA79F}" type="presParOf" srcId="{BF78B5DC-F76D-4025-A29F-A12D4CEDBE83}" destId="{40573B76-C60D-4E8E-BF65-765AED973DC8}" srcOrd="0" destOrd="0" presId="urn:microsoft.com/office/officeart/2005/8/layout/vList2"/>
    <dgm:cxn modelId="{5188586F-D545-4E3E-BD8D-E625EB8FE6A3}" type="presParOf" srcId="{BF78B5DC-F76D-4025-A29F-A12D4CEDBE83}" destId="{319291C7-0247-434B-8EF6-67B05BDD1A9A}" srcOrd="1" destOrd="0" presId="urn:microsoft.com/office/officeart/2005/8/layout/vList2"/>
    <dgm:cxn modelId="{360E66F7-5FC2-4365-A79F-934481C979C1}" type="presParOf" srcId="{BF78B5DC-F76D-4025-A29F-A12D4CEDBE83}" destId="{D09C4AD4-8D00-4DAD-B0CD-47695025F185}" srcOrd="2" destOrd="0" presId="urn:microsoft.com/office/officeart/2005/8/layout/vList2"/>
    <dgm:cxn modelId="{1DC99641-2DE1-4AD5-9254-5D67B6F6B11F}" type="presParOf" srcId="{BF78B5DC-F76D-4025-A29F-A12D4CEDBE83}" destId="{69152B79-226C-46BA-B949-6DF2E0B4934A}" srcOrd="3" destOrd="0" presId="urn:microsoft.com/office/officeart/2005/8/layout/vList2"/>
    <dgm:cxn modelId="{A022A45C-8BFA-4BE8-A32D-63E114B796D3}" type="presParOf" srcId="{BF78B5DC-F76D-4025-A29F-A12D4CEDBE83}" destId="{D343A065-5B51-4566-9F65-863415BD0AE5}" srcOrd="4" destOrd="0" presId="urn:microsoft.com/office/officeart/2005/8/layout/vList2"/>
    <dgm:cxn modelId="{8DEEF2A7-D4C2-41CE-83B8-2ABF4942B6C1}" type="presParOf" srcId="{BF78B5DC-F76D-4025-A29F-A12D4CEDBE83}" destId="{B161AAA3-E5E8-41CE-B37B-180143F83AF9}" srcOrd="5" destOrd="0" presId="urn:microsoft.com/office/officeart/2005/8/layout/vList2"/>
    <dgm:cxn modelId="{19A8FA34-9D3F-4EEC-A225-DBB1FD9629C1}" type="presParOf" srcId="{BF78B5DC-F76D-4025-A29F-A12D4CEDBE83}" destId="{14C7D09D-1AC5-4FF5-8FC4-A4BDB7EEFE29}" srcOrd="6" destOrd="0" presId="urn:microsoft.com/office/officeart/2005/8/layout/vList2"/>
    <dgm:cxn modelId="{12E8A555-6F3D-40F4-ADE2-5EEADC8A4CFE}" type="presParOf" srcId="{BF78B5DC-F76D-4025-A29F-A12D4CEDBE83}" destId="{D2F4D64E-02F5-4C7B-8653-71D521D1D3D2}" srcOrd="7" destOrd="0" presId="urn:microsoft.com/office/officeart/2005/8/layout/vList2"/>
    <dgm:cxn modelId="{FE1AC94D-B180-45D3-8EE1-84C90915A79C}" type="presParOf" srcId="{BF78B5DC-F76D-4025-A29F-A12D4CEDBE83}" destId="{73F6E262-6C38-48E8-A7F9-A4141E39CC7C}" srcOrd="8" destOrd="0" presId="urn:microsoft.com/office/officeart/2005/8/layout/vList2"/>
    <dgm:cxn modelId="{D4C98238-E881-456A-9793-4D4C28B2651B}" type="presParOf" srcId="{BF78B5DC-F76D-4025-A29F-A12D4CEDBE83}" destId="{5BFE1F2D-4936-41F7-8F2A-7BACA11BDCE3}" srcOrd="9" destOrd="0" presId="urn:microsoft.com/office/officeart/2005/8/layout/vList2"/>
    <dgm:cxn modelId="{AC122F29-D5D9-4EE0-B6CF-8929D3FAAFC3}" type="presParOf" srcId="{BF78B5DC-F76D-4025-A29F-A12D4CEDBE83}" destId="{A894A111-DAB8-4401-8A77-C698DB158EDC}" srcOrd="10" destOrd="0" presId="urn:microsoft.com/office/officeart/2005/8/layout/vList2"/>
    <dgm:cxn modelId="{D0C84BF3-699A-46AC-84C5-CBEBCF7864EA}" type="presParOf" srcId="{BF78B5DC-F76D-4025-A29F-A12D4CEDBE83}" destId="{FC31A532-6FEB-4AC1-AEF3-138DA3DAD739}" srcOrd="11" destOrd="0" presId="urn:microsoft.com/office/officeart/2005/8/layout/vList2"/>
    <dgm:cxn modelId="{0D8E1C95-17B3-4EB2-B4CA-3DE8D43BC195}" type="presParOf" srcId="{BF78B5DC-F76D-4025-A29F-A12D4CEDBE83}" destId="{747BB4DD-EA7B-403F-A6F2-1A2E71606FF9}" srcOrd="12" destOrd="0" presId="urn:microsoft.com/office/officeart/2005/8/layout/vList2"/>
    <dgm:cxn modelId="{26D3AE05-6C90-4078-AE71-C3640D99CE06}" type="presParOf" srcId="{BF78B5DC-F76D-4025-A29F-A12D4CEDBE83}" destId="{B641AAE5-DFC8-4FE2-95DF-4BC2C7FFBBEF}" srcOrd="13" destOrd="0" presId="urn:microsoft.com/office/officeart/2005/8/layout/vList2"/>
    <dgm:cxn modelId="{5412FB70-01D1-47DD-9621-7CEB73ECF4D0}" type="presParOf" srcId="{BF78B5DC-F76D-4025-A29F-A12D4CEDBE83}" destId="{A908C4E4-FAAC-4C53-8F7F-837DAF719B8D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D146F-721A-4EAB-AF5B-4CFACEE8740C}">
      <dsp:nvSpPr>
        <dsp:cNvPr id="0" name=""/>
        <dsp:cNvSpPr/>
      </dsp:nvSpPr>
      <dsp:spPr>
        <a:xfrm>
          <a:off x="0" y="0"/>
          <a:ext cx="109205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BE754-083E-4789-B813-F292FB639CFE}">
      <dsp:nvSpPr>
        <dsp:cNvPr id="0" name=""/>
        <dsp:cNvSpPr/>
      </dsp:nvSpPr>
      <dsp:spPr>
        <a:xfrm>
          <a:off x="0" y="0"/>
          <a:ext cx="2051868" cy="2397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Developed by the OECD Development Assistance Committee (1st in 1991 and last updated in 2019):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2051868" cy="2397034"/>
      </dsp:txXfrm>
    </dsp:sp>
    <dsp:sp modelId="{F9249261-464A-4F63-BAC1-60F80C65004F}">
      <dsp:nvSpPr>
        <dsp:cNvPr id="0" name=""/>
        <dsp:cNvSpPr/>
      </dsp:nvSpPr>
      <dsp:spPr>
        <a:xfrm>
          <a:off x="2205759" y="18873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Relevance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18873"/>
        <a:ext cx="3949847" cy="377462"/>
      </dsp:txXfrm>
    </dsp:sp>
    <dsp:sp modelId="{1AF03FD6-CE76-4BA2-8E16-3D24586196EC}">
      <dsp:nvSpPr>
        <dsp:cNvPr id="0" name=""/>
        <dsp:cNvSpPr/>
      </dsp:nvSpPr>
      <dsp:spPr>
        <a:xfrm>
          <a:off x="6309497" y="18873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Is the intervention doing the right thing?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18873"/>
        <a:ext cx="3949847" cy="377462"/>
      </dsp:txXfrm>
    </dsp:sp>
    <dsp:sp modelId="{1BD510F6-EE38-414D-912D-730512C52922}">
      <dsp:nvSpPr>
        <dsp:cNvPr id="0" name=""/>
        <dsp:cNvSpPr/>
      </dsp:nvSpPr>
      <dsp:spPr>
        <a:xfrm>
          <a:off x="2051868" y="396335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21EE8-0AD0-4A04-A372-F2231349AC78}">
      <dsp:nvSpPr>
        <dsp:cNvPr id="0" name=""/>
        <dsp:cNvSpPr/>
      </dsp:nvSpPr>
      <dsp:spPr>
        <a:xfrm>
          <a:off x="2205759" y="415208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Coherence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415208"/>
        <a:ext cx="3949847" cy="377462"/>
      </dsp:txXfrm>
    </dsp:sp>
    <dsp:sp modelId="{F14ABF7D-A9EB-4D7B-894D-DC57D95A891D}">
      <dsp:nvSpPr>
        <dsp:cNvPr id="0" name=""/>
        <dsp:cNvSpPr/>
      </dsp:nvSpPr>
      <dsp:spPr>
        <a:xfrm>
          <a:off x="6309497" y="415208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How well does the intervention fit?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415208"/>
        <a:ext cx="3949847" cy="377462"/>
      </dsp:txXfrm>
    </dsp:sp>
    <dsp:sp modelId="{93B4AD70-36A0-4135-AEAC-FDB6CBC9BFDE}">
      <dsp:nvSpPr>
        <dsp:cNvPr id="0" name=""/>
        <dsp:cNvSpPr/>
      </dsp:nvSpPr>
      <dsp:spPr>
        <a:xfrm>
          <a:off x="2051868" y="792671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B0A37-4C29-4A30-95B9-63879AD4B3AB}">
      <dsp:nvSpPr>
        <dsp:cNvPr id="0" name=""/>
        <dsp:cNvSpPr/>
      </dsp:nvSpPr>
      <dsp:spPr>
        <a:xfrm>
          <a:off x="2205759" y="811544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Effectiveness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811544"/>
        <a:ext cx="3949847" cy="377462"/>
      </dsp:txXfrm>
    </dsp:sp>
    <dsp:sp modelId="{A8DF879C-AF37-4D65-A9D1-8A74A65992B0}">
      <dsp:nvSpPr>
        <dsp:cNvPr id="0" name=""/>
        <dsp:cNvSpPr/>
      </dsp:nvSpPr>
      <dsp:spPr>
        <a:xfrm>
          <a:off x="6309497" y="811544"/>
          <a:ext cx="4485684" cy="377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Is the intervention achieving its objectives?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811544"/>
        <a:ext cx="4485684" cy="377077"/>
      </dsp:txXfrm>
    </dsp:sp>
    <dsp:sp modelId="{E1CA6711-FEF5-4A48-B33F-81BCFC14819C}">
      <dsp:nvSpPr>
        <dsp:cNvPr id="0" name=""/>
        <dsp:cNvSpPr/>
      </dsp:nvSpPr>
      <dsp:spPr>
        <a:xfrm>
          <a:off x="2051868" y="1189007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B7F601-BDD1-4DDE-9D31-1040B00A1ECA}">
      <dsp:nvSpPr>
        <dsp:cNvPr id="0" name=""/>
        <dsp:cNvSpPr/>
      </dsp:nvSpPr>
      <dsp:spPr>
        <a:xfrm>
          <a:off x="2205759" y="1207880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Efficiency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1207880"/>
        <a:ext cx="3949847" cy="377462"/>
      </dsp:txXfrm>
    </dsp:sp>
    <dsp:sp modelId="{35DCAB5C-5A6A-4D59-970C-3AAE4235F78C}">
      <dsp:nvSpPr>
        <dsp:cNvPr id="0" name=""/>
        <dsp:cNvSpPr/>
      </dsp:nvSpPr>
      <dsp:spPr>
        <a:xfrm>
          <a:off x="6309497" y="1207880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How well are resources being used?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1207880"/>
        <a:ext cx="3949847" cy="377462"/>
      </dsp:txXfrm>
    </dsp:sp>
    <dsp:sp modelId="{B2DC9904-2DD6-427A-A81D-EB7435340D62}">
      <dsp:nvSpPr>
        <dsp:cNvPr id="0" name=""/>
        <dsp:cNvSpPr/>
      </dsp:nvSpPr>
      <dsp:spPr>
        <a:xfrm>
          <a:off x="2051868" y="1585343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8EB60-879B-4695-8784-FAEF25069A11}">
      <dsp:nvSpPr>
        <dsp:cNvPr id="0" name=""/>
        <dsp:cNvSpPr/>
      </dsp:nvSpPr>
      <dsp:spPr>
        <a:xfrm>
          <a:off x="2205759" y="1604216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Impact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1604216"/>
        <a:ext cx="3949847" cy="377462"/>
      </dsp:txXfrm>
    </dsp:sp>
    <dsp:sp modelId="{FD7FB738-342F-4DFD-8143-1803DDF1400C}">
      <dsp:nvSpPr>
        <dsp:cNvPr id="0" name=""/>
        <dsp:cNvSpPr/>
      </dsp:nvSpPr>
      <dsp:spPr>
        <a:xfrm>
          <a:off x="6309497" y="1604216"/>
          <a:ext cx="4604930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What difference does the intervention make?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1604216"/>
        <a:ext cx="4604930" cy="377462"/>
      </dsp:txXfrm>
    </dsp:sp>
    <dsp:sp modelId="{1BB20A87-D4C5-4B39-9BFF-6779B517115C}">
      <dsp:nvSpPr>
        <dsp:cNvPr id="0" name=""/>
        <dsp:cNvSpPr/>
      </dsp:nvSpPr>
      <dsp:spPr>
        <a:xfrm>
          <a:off x="2051868" y="1981679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77569-23AB-43F0-B258-25503DD1D429}">
      <dsp:nvSpPr>
        <dsp:cNvPr id="0" name=""/>
        <dsp:cNvSpPr/>
      </dsp:nvSpPr>
      <dsp:spPr>
        <a:xfrm>
          <a:off x="2205759" y="2000552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Sustainability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5759" y="2000552"/>
        <a:ext cx="3949847" cy="377462"/>
      </dsp:txXfrm>
    </dsp:sp>
    <dsp:sp modelId="{8DE44C7E-1BE3-45C5-9F8A-132B02A0CD09}">
      <dsp:nvSpPr>
        <dsp:cNvPr id="0" name=""/>
        <dsp:cNvSpPr/>
      </dsp:nvSpPr>
      <dsp:spPr>
        <a:xfrm>
          <a:off x="6309497" y="2000552"/>
          <a:ext cx="3949847" cy="37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Will the benefits last?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09497" y="2000552"/>
        <a:ext cx="3949847" cy="377462"/>
      </dsp:txXfrm>
    </dsp:sp>
    <dsp:sp modelId="{FBE8F7B8-27B3-43C3-9479-B2969B807FCC}">
      <dsp:nvSpPr>
        <dsp:cNvPr id="0" name=""/>
        <dsp:cNvSpPr/>
      </dsp:nvSpPr>
      <dsp:spPr>
        <a:xfrm>
          <a:off x="2051868" y="2378015"/>
          <a:ext cx="82074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44C64D-15CD-47D8-8949-5380F2A798FC}">
      <dsp:nvSpPr>
        <dsp:cNvPr id="0" name=""/>
        <dsp:cNvSpPr/>
      </dsp:nvSpPr>
      <dsp:spPr>
        <a:xfrm>
          <a:off x="0" y="2397034"/>
          <a:ext cx="1092055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A3AA2-98CC-4B30-AE6E-1F3669C26D2A}">
      <dsp:nvSpPr>
        <dsp:cNvPr id="0" name=""/>
        <dsp:cNvSpPr/>
      </dsp:nvSpPr>
      <dsp:spPr>
        <a:xfrm>
          <a:off x="0" y="2397034"/>
          <a:ext cx="2060400" cy="23970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Development by South Africa (1st in 2023)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397034"/>
        <a:ext cx="2060400" cy="2397034"/>
      </dsp:txXfrm>
    </dsp:sp>
    <dsp:sp modelId="{4827E1D2-8764-4DA4-9DD4-AFAA9895F8AB}">
      <dsp:nvSpPr>
        <dsp:cNvPr id="0" name=""/>
        <dsp:cNvSpPr/>
      </dsp:nvSpPr>
      <dsp:spPr>
        <a:xfrm>
          <a:off x="2214930" y="2452746"/>
          <a:ext cx="3966271" cy="1114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Climate Ecosystem Health (CEH)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14930" y="2452746"/>
        <a:ext cx="3966271" cy="1114246"/>
      </dsp:txXfrm>
    </dsp:sp>
    <dsp:sp modelId="{62668F5F-9E1B-45AC-8F3A-1B9781BF7867}">
      <dsp:nvSpPr>
        <dsp:cNvPr id="0" name=""/>
        <dsp:cNvSpPr/>
      </dsp:nvSpPr>
      <dsp:spPr>
        <a:xfrm>
          <a:off x="6335731" y="2452746"/>
          <a:ext cx="4577909" cy="1114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How does the intervention contribute to CEH; and how it might be affected by changes in CEH?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35731" y="2452746"/>
        <a:ext cx="4577909" cy="1114246"/>
      </dsp:txXfrm>
    </dsp:sp>
    <dsp:sp modelId="{75600CF8-EF2E-4417-8A8B-62EBE3523DC6}">
      <dsp:nvSpPr>
        <dsp:cNvPr id="0" name=""/>
        <dsp:cNvSpPr/>
      </dsp:nvSpPr>
      <dsp:spPr>
        <a:xfrm>
          <a:off x="2060400" y="3566993"/>
          <a:ext cx="824160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E80E0-BEF9-4EBB-9DB9-EEF423377B84}">
      <dsp:nvSpPr>
        <dsp:cNvPr id="0" name=""/>
        <dsp:cNvSpPr/>
      </dsp:nvSpPr>
      <dsp:spPr>
        <a:xfrm>
          <a:off x="2214930" y="3622705"/>
          <a:ext cx="3966271" cy="1114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Transformative Equity (TE)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14930" y="3622705"/>
        <a:ext cx="3966271" cy="1114246"/>
      </dsp:txXfrm>
    </dsp:sp>
    <dsp:sp modelId="{39EF486A-77D6-47DB-9B5E-514BF2F669C4}">
      <dsp:nvSpPr>
        <dsp:cNvPr id="0" name=""/>
        <dsp:cNvSpPr/>
      </dsp:nvSpPr>
      <dsp:spPr>
        <a:xfrm>
          <a:off x="6335731" y="3622705"/>
          <a:ext cx="3966271" cy="1114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How does the intervention address systematic inequities?</a:t>
          </a:r>
          <a:endParaRPr lang="en-ZA" sz="1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35731" y="3622705"/>
        <a:ext cx="3966271" cy="1114246"/>
      </dsp:txXfrm>
    </dsp:sp>
    <dsp:sp modelId="{0746EFDD-13D2-4516-9540-EA01FA170785}">
      <dsp:nvSpPr>
        <dsp:cNvPr id="0" name=""/>
        <dsp:cNvSpPr/>
      </dsp:nvSpPr>
      <dsp:spPr>
        <a:xfrm>
          <a:off x="2060400" y="4736952"/>
          <a:ext cx="824160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96C3E-FF53-4FA4-A560-3F044927CCA3}">
      <dsp:nvSpPr>
        <dsp:cNvPr id="0" name=""/>
        <dsp:cNvSpPr/>
      </dsp:nvSpPr>
      <dsp:spPr>
        <a:xfrm rot="5400000">
          <a:off x="6953393" y="-2978382"/>
          <a:ext cx="1056776" cy="7041677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desktop analysis to identify evaluation evidence needs based on, among other things, </a:t>
          </a:r>
          <a:r>
            <a:rPr lang="en-ZA" sz="15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Cabinet deliberations</a:t>
          </a:r>
          <a:r>
            <a:rPr lang="en-ZA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, cluster priorities, monitoring reports, concerns of citizens, etc. and screen for feasibility and necessity </a:t>
          </a: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 consultation with affected departments.</a:t>
          </a:r>
          <a:endParaRPr lang="en-ZA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3960943" y="65656"/>
        <a:ext cx="6990089" cy="953600"/>
      </dsp:txXfrm>
    </dsp:sp>
    <dsp:sp modelId="{3D123ADF-8363-4588-86BE-D08A5042C301}">
      <dsp:nvSpPr>
        <dsp:cNvPr id="0" name=""/>
        <dsp:cNvSpPr/>
      </dsp:nvSpPr>
      <dsp:spPr>
        <a:xfrm>
          <a:off x="0" y="1110"/>
          <a:ext cx="3960943" cy="1111666"/>
        </a:xfrm>
        <a:prstGeom prst="roundRect">
          <a:avLst/>
        </a:prstGeom>
        <a:solidFill>
          <a:srgbClr val="00764A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Needs analysis</a:t>
          </a:r>
        </a:p>
      </dsp:txBody>
      <dsp:txXfrm>
        <a:off x="54267" y="55377"/>
        <a:ext cx="3852409" cy="1003132"/>
      </dsp:txXfrm>
    </dsp:sp>
    <dsp:sp modelId="{D68F5B80-6C65-497F-865C-F76F7DE9451D}">
      <dsp:nvSpPr>
        <dsp:cNvPr id="0" name=""/>
        <dsp:cNvSpPr/>
      </dsp:nvSpPr>
      <dsp:spPr>
        <a:xfrm rot="5400000">
          <a:off x="7037115" y="-1796645"/>
          <a:ext cx="889333" cy="7041677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The Evaluation Advisory Committee (EAC) will apply the selection criteria and make recommendations on the prioritisation of evaluations for the NEP.</a:t>
          </a:r>
          <a:endParaRPr lang="en-ZA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3960943" y="1322941"/>
        <a:ext cx="6998263" cy="802505"/>
      </dsp:txXfrm>
    </dsp:sp>
    <dsp:sp modelId="{4E80F714-CF02-4054-A121-3825C43A9A51}">
      <dsp:nvSpPr>
        <dsp:cNvPr id="0" name=""/>
        <dsp:cNvSpPr/>
      </dsp:nvSpPr>
      <dsp:spPr>
        <a:xfrm>
          <a:off x="0" y="1168359"/>
          <a:ext cx="3960943" cy="1111666"/>
        </a:xfrm>
        <a:prstGeom prst="roundRect">
          <a:avLst/>
        </a:prstGeom>
        <a:solidFill>
          <a:srgbClr val="EFAD42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Consideration by Evaluation Advisory Committee (EAC):</a:t>
          </a:r>
          <a:endParaRPr lang="en-ZA" sz="15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4267" y="1222626"/>
        <a:ext cx="3852409" cy="1003132"/>
      </dsp:txXfrm>
    </dsp:sp>
    <dsp:sp modelId="{1762EF88-0EBD-46A8-B3CA-282BEA9E3837}">
      <dsp:nvSpPr>
        <dsp:cNvPr id="0" name=""/>
        <dsp:cNvSpPr/>
      </dsp:nvSpPr>
      <dsp:spPr>
        <a:xfrm rot="5400000">
          <a:off x="6842489" y="-549804"/>
          <a:ext cx="1263973" cy="7034800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consultation with the Governance State Capabilities and Institutional Development (GSCID) Cluster, the Forum of South African Directors-General, the affected national departments and the Parliamentary Portfolio Committee on Planning, Monitoring and Evaluation..</a:t>
          </a:r>
          <a:endParaRPr lang="en-ZA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3957076" y="2397311"/>
        <a:ext cx="6973098" cy="1140569"/>
      </dsp:txXfrm>
    </dsp:sp>
    <dsp:sp modelId="{B557E29F-A3E5-4AE2-A359-DB0C7F660CCF}">
      <dsp:nvSpPr>
        <dsp:cNvPr id="0" name=""/>
        <dsp:cNvSpPr/>
      </dsp:nvSpPr>
      <dsp:spPr>
        <a:xfrm>
          <a:off x="0" y="2411763"/>
          <a:ext cx="3957075" cy="1111666"/>
        </a:xfrm>
        <a:prstGeom prst="roundRect">
          <a:avLst/>
        </a:prstGeom>
        <a:solidFill>
          <a:srgbClr val="D54C3B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Consultatitions with governance </a:t>
          </a:r>
          <a:br>
            <a:rPr lang="en-US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</a:br>
          <a:r>
            <a:rPr lang="en-US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&amp; oversight structures:</a:t>
          </a:r>
          <a:endParaRPr lang="en-ZA" sz="15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4267" y="2466030"/>
        <a:ext cx="3848541" cy="1003132"/>
      </dsp:txXfrm>
    </dsp:sp>
    <dsp:sp modelId="{3428F40C-E3CD-44C0-9288-788A77DD959F}">
      <dsp:nvSpPr>
        <dsp:cNvPr id="0" name=""/>
        <dsp:cNvSpPr/>
      </dsp:nvSpPr>
      <dsp:spPr>
        <a:xfrm rot="5400000">
          <a:off x="7037115" y="690160"/>
          <a:ext cx="889333" cy="7041677"/>
        </a:xfrm>
        <a:prstGeom prst="round2SameRect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546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DPME submits the Draft NEP for approval by Cabinet through the GSCID Cluster and the FOSAD.</a:t>
          </a:r>
          <a:endParaRPr lang="en-ZA" sz="15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 rot="-5400000">
        <a:off x="3960943" y="3809746"/>
        <a:ext cx="6998263" cy="802505"/>
      </dsp:txXfrm>
    </dsp:sp>
    <dsp:sp modelId="{32ADB9A5-8504-4641-8BBD-00C9EE0E6891}">
      <dsp:nvSpPr>
        <dsp:cNvPr id="0" name=""/>
        <dsp:cNvSpPr/>
      </dsp:nvSpPr>
      <dsp:spPr>
        <a:xfrm>
          <a:off x="0" y="3655166"/>
          <a:ext cx="3960943" cy="1111666"/>
        </a:xfrm>
        <a:prstGeom prst="roundRect">
          <a:avLst/>
        </a:prstGeom>
        <a:solidFill>
          <a:srgbClr val="00509E"/>
        </a:solidFill>
        <a:ln w="12700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Approval:</a:t>
          </a:r>
          <a:endParaRPr lang="en-ZA" sz="15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4267" y="3709433"/>
        <a:ext cx="3852409" cy="10031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73B76-C60D-4E8E-BF65-765AED973DC8}">
      <dsp:nvSpPr>
        <dsp:cNvPr id="0" name=""/>
        <dsp:cNvSpPr/>
      </dsp:nvSpPr>
      <dsp:spPr>
        <a:xfrm>
          <a:off x="0" y="352749"/>
          <a:ext cx="4482830" cy="351000"/>
        </a:xfrm>
        <a:prstGeom prst="roundRect">
          <a:avLst/>
        </a:prstGeom>
        <a:solidFill>
          <a:srgbClr val="0076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Department of Planning, Monitoring and Evaluation</a:t>
          </a:r>
          <a:endParaRPr lang="en-ZA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369883"/>
        <a:ext cx="4448562" cy="316732"/>
      </dsp:txXfrm>
    </dsp:sp>
    <dsp:sp modelId="{D09C4AD4-8D00-4DAD-B0CD-47695025F185}">
      <dsp:nvSpPr>
        <dsp:cNvPr id="0" name=""/>
        <dsp:cNvSpPr/>
      </dsp:nvSpPr>
      <dsp:spPr>
        <a:xfrm>
          <a:off x="0" y="746949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Centre of government</a:t>
          </a:r>
          <a:endParaRPr lang="en-ZA" sz="1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764083"/>
        <a:ext cx="4448562" cy="316732"/>
      </dsp:txXfrm>
    </dsp:sp>
    <dsp:sp modelId="{69152B79-226C-46BA-B949-6DF2E0B4934A}">
      <dsp:nvSpPr>
        <dsp:cNvPr id="0" name=""/>
        <dsp:cNvSpPr/>
      </dsp:nvSpPr>
      <dsp:spPr>
        <a:xfrm>
          <a:off x="0" y="1097949"/>
          <a:ext cx="4482830" cy="978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3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The Presidency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National Treasury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Department of Public Service and Administration</a:t>
          </a:r>
          <a:endParaRPr lang="en-ZA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Department of Cooperative Governance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Department of Women, Youth and Persons with Disabilities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097949"/>
        <a:ext cx="4482830" cy="978075"/>
      </dsp:txXfrm>
    </dsp:sp>
    <dsp:sp modelId="{D343A065-5B51-4566-9F65-863415BD0AE5}">
      <dsp:nvSpPr>
        <dsp:cNvPr id="0" name=""/>
        <dsp:cNvSpPr/>
      </dsp:nvSpPr>
      <dsp:spPr>
        <a:xfrm>
          <a:off x="0" y="2076024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Chapter 9 Institutions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2093158"/>
        <a:ext cx="4448562" cy="316732"/>
      </dsp:txXfrm>
    </dsp:sp>
    <dsp:sp modelId="{B161AAA3-E5E8-41CE-B37B-180143F83AF9}">
      <dsp:nvSpPr>
        <dsp:cNvPr id="0" name=""/>
        <dsp:cNvSpPr/>
      </dsp:nvSpPr>
      <dsp:spPr>
        <a:xfrm>
          <a:off x="0" y="2427024"/>
          <a:ext cx="4482830" cy="395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330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Auditor General South Africa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Public Service Commission</a:t>
          </a:r>
          <a:endParaRPr lang="en-ZA" sz="1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27024"/>
        <a:ext cx="4482830" cy="395887"/>
      </dsp:txXfrm>
    </dsp:sp>
    <dsp:sp modelId="{14C7D09D-1AC5-4FF5-8FC4-A4BDB7EEFE29}">
      <dsp:nvSpPr>
        <dsp:cNvPr id="0" name=""/>
        <dsp:cNvSpPr/>
      </dsp:nvSpPr>
      <dsp:spPr>
        <a:xfrm>
          <a:off x="0" y="2822912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Departments and Public Entities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2840046"/>
        <a:ext cx="4448562" cy="316732"/>
      </dsp:txXfrm>
    </dsp:sp>
    <dsp:sp modelId="{73F6E262-6C38-48E8-A7F9-A4141E39CC7C}">
      <dsp:nvSpPr>
        <dsp:cNvPr id="0" name=""/>
        <dsp:cNvSpPr/>
      </dsp:nvSpPr>
      <dsp:spPr>
        <a:xfrm>
          <a:off x="0" y="3217112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Offices of the Premier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3234246"/>
        <a:ext cx="4448562" cy="316732"/>
      </dsp:txXfrm>
    </dsp:sp>
    <dsp:sp modelId="{A894A111-DAB8-4401-8A77-C698DB158EDC}">
      <dsp:nvSpPr>
        <dsp:cNvPr id="0" name=""/>
        <dsp:cNvSpPr/>
      </dsp:nvSpPr>
      <dsp:spPr>
        <a:xfrm>
          <a:off x="0" y="3611312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Parliament and Provincial Legislature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3628446"/>
        <a:ext cx="4448562" cy="316732"/>
      </dsp:txXfrm>
    </dsp:sp>
    <dsp:sp modelId="{747BB4DD-EA7B-403F-A6F2-1A2E71606FF9}">
      <dsp:nvSpPr>
        <dsp:cNvPr id="0" name=""/>
        <dsp:cNvSpPr/>
      </dsp:nvSpPr>
      <dsp:spPr>
        <a:xfrm>
          <a:off x="0" y="4005512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Academia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4022646"/>
        <a:ext cx="4448562" cy="316732"/>
      </dsp:txXfrm>
    </dsp:sp>
    <dsp:sp modelId="{A908C4E4-FAAC-4C53-8F7F-837DAF719B8D}">
      <dsp:nvSpPr>
        <dsp:cNvPr id="0" name=""/>
        <dsp:cNvSpPr/>
      </dsp:nvSpPr>
      <dsp:spPr>
        <a:xfrm>
          <a:off x="0" y="4399712"/>
          <a:ext cx="4482830" cy="35100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Civil Society</a:t>
          </a:r>
          <a:endParaRPr lang="en-ZA" sz="15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34" y="4416846"/>
        <a:ext cx="4448562" cy="316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ECCC8-B9D6-40A2-8886-F1A27762A37A}" type="datetimeFigureOut">
              <a:rPr lang="en-ZA" smtClean="0"/>
              <a:t>2026/07/20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AAF6B-5351-433B-A7F9-ABB9B08CCD5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73391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496291-470D-4FFF-AE8F-797742F940BD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9668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608B7-776D-4AF6-B449-D034AADE56F2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18363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608B7-776D-4AF6-B449-D034AADE56F2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5763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608B7-776D-4AF6-B449-D034AADE56F2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8011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608B7-776D-4AF6-B449-D034AADE56F2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876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1C86-B0AD-9042-8CC2-4B5F837FC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41F95-6299-0C4A-8DEC-2F4E174B4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39C34-B0D4-4E40-9B59-917E84EC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EF349-5B91-B24D-982A-D6B57A6E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6AD46-138B-B440-84A2-7A887BED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52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99C67-4059-FC49-9968-FEBEF93A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AB03A-3106-D441-BEE8-1802C1744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E02F5-6C87-B14D-8CF4-7D5E66FCA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7824D-FBC6-DB48-BCAF-7C1E7467D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CD7C7-31B7-D44B-A8F2-DFF29AC9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1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E381-4503-2947-87B6-CF22AEDAB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530EC-CE00-2B4E-8CE2-24AEF96D8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8F25E-5F41-084E-83AA-8FE74BA6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ED9CA-D437-4449-B072-541B371C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9FA9F-EEC7-2D45-8002-65AA0028C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5F6DD-A4F4-C748-AF60-6C8D9F06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AA790-AD42-3344-8B11-5A4F2E063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6CE14-1BA2-ED44-B5BD-2A6576A2F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BA4BA-4FCE-BF47-944E-B5095F83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C36AF-1883-F048-B4DC-C88A900F6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7978B-018E-434B-B932-DD34677D9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4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53D3-AC78-1642-8E76-D2DC0C638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318E2-8623-C341-ABB2-91FF72943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9D7EB-DF3B-B54A-BE11-6B937412D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42BAB6-AFAB-F74B-8460-F97FC929E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C472F-EB72-4C4E-8F41-F748B6EED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85E121-21EF-FD41-BEE1-EC04623C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532B73-8A2C-BD46-B51C-14E4B7A4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5F781C-C4DA-1B4A-99FA-BF24BA20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22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28BA5-CA80-F840-81D9-E6F192FF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36094-BB03-624D-A0B0-6179D650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13C22-F827-CD4E-A70F-7BC461DA9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ABFF71-FFFC-604D-B372-8FBC90BB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8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6FE06-06A3-124E-A65C-B8EBED9A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78CAC-6E2F-A84F-B2A5-2C03BF96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C9EF3-910D-EE47-A35C-7E9C4A94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1486-8905-7645-82B8-972D747C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AFC70-7BFF-AA48-B3A6-919816A39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227AD-87E2-624F-B45B-90B1CDF4A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2CD4D-2565-4848-8719-A30A7F57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FC643-5E90-3D47-BE0C-3C7912DA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F1EDB-10A9-994E-85D0-BDE962D93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1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83F8-C8CF-A44F-9984-4C4876B68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7CEB4A-0CF0-854C-9CAA-2E160B1C6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CFA9A-17EF-0144-A6D9-D2A1A9B02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06136-6377-FC48-B97E-27A76615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092C4-E318-FC4B-A22F-AFC541DB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C914B-DB31-B442-BABE-CE265656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5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B6D38-5FE4-2B4C-9F88-ED61FB5D0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271A5-BD6B-0842-8A27-F631A1337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9671-60B8-CC41-B756-43F7DC273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4AB8-BDFB-2A4A-BE7A-8B8325D24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149A4-3E84-5F45-AC06-53900F69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9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57D43-2332-B24F-B25B-5D53F518B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24C5F-366C-E949-A928-E60A0E5C1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A6023-A2AC-4449-BE49-D991889A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D7999-71AB-CE42-BAAC-8DFE3105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CE2E8-BFFE-D84F-90BA-7FCE2CF5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94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D23A8-563C-9E49-B43C-63A9B5EF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B6916-D468-674D-B93E-583D843C7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7BE56-432B-CD4E-94F4-FD2B3F041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D211-4E77-494E-90FD-EBC70F2F40A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6DB88-639F-354E-A9DF-4C90D26F5C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E70AF-F2A6-104B-A6DC-6E0737255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26E85-891A-0645-91C7-B21974A35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2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0E33B6-A9E1-8E4F-A0AE-91775F309BEE}"/>
              </a:ext>
            </a:extLst>
          </p:cNvPr>
          <p:cNvSpPr txBox="1"/>
          <p:nvPr/>
        </p:nvSpPr>
        <p:spPr>
          <a:xfrm>
            <a:off x="0" y="2088291"/>
            <a:ext cx="1219200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Evaluation Policy Framework (NEPF) 2025 &amp; Implementation Plan</a:t>
            </a:r>
          </a:p>
          <a:p>
            <a:pPr algn="ctr"/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23 July 2026</a:t>
            </a:r>
            <a:endParaRPr lang="en-ZA" sz="3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81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8F9FA-2683-43E3-852A-3B2E3CF06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133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Z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B7BE52-D57C-4DC3-968E-89B606485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6462"/>
            <a:ext cx="10515600" cy="518050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NEPF?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Applicable legislations and policy foundations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Rationale for revising the NEPF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NEPF 2025 Development process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Objectives of NEPF 2025 and strategic focus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Types of evaluation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Evaluation criteria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Undertaking evaluations in government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of evaluation plans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Institutionalisation, governance, and capacity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NEPF implementation and review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80013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B8A4B-2635-42A3-89D0-0D7476290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542" y="1145893"/>
            <a:ext cx="4696781" cy="544010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NEPF sets government-wide evaluation standards, thereby institutionalising a culture of evaluation as a tool for public policy management.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primary purposes of evaluation in government: Improve performance (learning); Strengthen accountability; Generate knowledge (research); and Inform decision-making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NEPF articulates the founding mandate of the DPME, as custodian of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national e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valuation system,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building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system and ensuring coordination of the actors and instruments.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this way, NEPF positions evaluation as a strategic tool in the effort to build a capable, ethical and developmental state.</a:t>
            </a:r>
          </a:p>
        </p:txBody>
      </p:sp>
      <p:pic>
        <p:nvPicPr>
          <p:cNvPr id="11" name="Picture 10" descr="A colorful circle with arrows in center&#10;&#10;AI-generated content may be incorrect.">
            <a:extLst>
              <a:ext uri="{FF2B5EF4-FFF2-40B4-BE49-F238E27FC236}">
                <a16:creationId xmlns:a16="http://schemas.microsoft.com/office/drawing/2014/main" id="{83990AFB-1A56-B145-FACB-E57DA5F605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290" y="1412360"/>
            <a:ext cx="4475019" cy="447501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BDB96A6-CC91-7914-1A4C-29A3926DD21A}"/>
              </a:ext>
            </a:extLst>
          </p:cNvPr>
          <p:cNvSpPr txBox="1">
            <a:spLocks/>
          </p:cNvSpPr>
          <p:nvPr/>
        </p:nvSpPr>
        <p:spPr>
          <a:xfrm>
            <a:off x="6391290" y="2078182"/>
            <a:ext cx="1954287" cy="1011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Generating</a:t>
            </a:r>
          </a:p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</a:p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(Learning)</a:t>
            </a:r>
            <a:endParaRPr lang="en-Z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81C514-F91F-B36F-6359-60C58E8A2109}"/>
              </a:ext>
            </a:extLst>
          </p:cNvPr>
          <p:cNvSpPr txBox="1">
            <a:spLocks/>
          </p:cNvSpPr>
          <p:nvPr/>
        </p:nvSpPr>
        <p:spPr>
          <a:xfrm>
            <a:off x="8912022" y="2078182"/>
            <a:ext cx="1954287" cy="1011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Z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8CCD006-2B26-4220-B795-199E53FF8A1D}"/>
              </a:ext>
            </a:extLst>
          </p:cNvPr>
          <p:cNvSpPr txBox="1">
            <a:spLocks/>
          </p:cNvSpPr>
          <p:nvPr/>
        </p:nvSpPr>
        <p:spPr>
          <a:xfrm>
            <a:off x="6391290" y="4488873"/>
            <a:ext cx="1954287" cy="1011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</a:p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</a:p>
          <a:p>
            <a:pPr algn="r"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endParaRPr lang="en-Z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9FA0C4B-B465-93A2-0CD1-6CE468A66C55}"/>
              </a:ext>
            </a:extLst>
          </p:cNvPr>
          <p:cNvSpPr txBox="1">
            <a:spLocks/>
          </p:cNvSpPr>
          <p:nvPr/>
        </p:nvSpPr>
        <p:spPr>
          <a:xfrm>
            <a:off x="8912022" y="4488873"/>
            <a:ext cx="1954287" cy="1011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Accountability</a:t>
            </a:r>
            <a:endParaRPr lang="en-ZA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09A72D-FAC8-BCBD-56B0-51DDAAB0B936}"/>
              </a:ext>
            </a:extLst>
          </p:cNvPr>
          <p:cNvCxnSpPr>
            <a:cxnSpLocks/>
          </p:cNvCxnSpPr>
          <p:nvPr/>
        </p:nvCxnSpPr>
        <p:spPr>
          <a:xfrm>
            <a:off x="5341176" y="1160453"/>
            <a:ext cx="0" cy="5146307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156A358-C688-96B2-48D1-702D16A6F22B}"/>
              </a:ext>
            </a:extLst>
          </p:cNvPr>
          <p:cNvSpPr txBox="1">
            <a:spLocks/>
          </p:cNvSpPr>
          <p:nvPr/>
        </p:nvSpPr>
        <p:spPr>
          <a:xfrm>
            <a:off x="5677010" y="1030390"/>
            <a:ext cx="1402664" cy="1335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Knowledge about what works and what does not with regards to  policies, programmes, functions, projects or organisations.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AF1F67A-551F-1E42-6344-E54C7F8FAAAC}"/>
              </a:ext>
            </a:extLst>
          </p:cNvPr>
          <p:cNvSpPr txBox="1">
            <a:spLocks/>
          </p:cNvSpPr>
          <p:nvPr/>
        </p:nvSpPr>
        <p:spPr>
          <a:xfrm>
            <a:off x="5484710" y="4639417"/>
            <a:ext cx="1587771" cy="1645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Should changes be made to the intervention?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Should it be continued, scaled-up or terminated?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Should the budget be increased?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AD29DEB-6D21-99E8-D618-606EF76698EB}"/>
              </a:ext>
            </a:extLst>
          </p:cNvPr>
          <p:cNvSpPr txBox="1">
            <a:spLocks/>
          </p:cNvSpPr>
          <p:nvPr/>
        </p:nvSpPr>
        <p:spPr>
          <a:xfrm>
            <a:off x="10029661" y="632235"/>
            <a:ext cx="1673295" cy="1335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Is the intervention properly designed, clear objectives, theory of change? 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Is implementation effective? 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Is it having the desired impact?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F83FACF-A546-1BC8-41D7-B1D5F993ECA2}"/>
              </a:ext>
            </a:extLst>
          </p:cNvPr>
          <p:cNvSpPr txBox="1">
            <a:spLocks/>
          </p:cNvSpPr>
          <p:nvPr/>
        </p:nvSpPr>
        <p:spPr>
          <a:xfrm>
            <a:off x="10424160" y="4655423"/>
            <a:ext cx="1587773" cy="1580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Feedback to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managers, policymakers and citizens: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Where is public spending going?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600" lvl="0" indent="-486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Is the spending making a difference?</a:t>
            </a:r>
            <a:endParaRPr lang="en-ZA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8A350A-9110-4BE3-48C0-C610BCFC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96" y="573131"/>
            <a:ext cx="10515600" cy="587322"/>
          </a:xfrm>
          <a:noFill/>
        </p:spPr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WHY THE NEPF?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6D6F9-7A63-F4E4-AC71-6DF57F3BD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54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8E86833-F15E-4848-8653-A40196F73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7197" y="1189329"/>
            <a:ext cx="4823890" cy="5000959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0076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FOUNDATIONAL LAWS</a:t>
            </a:r>
            <a:endParaRPr lang="en-US" sz="3400" dirty="0">
              <a:solidFill>
                <a:srgbClr val="0076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Constitution (1996):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Upholds human dignity, equality, non-racialism, non-sexism, rule of law, and democratic accountability.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Section 195: Promotes efficiency, transparency, accountability, and a development-oriented public service.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Public Finance Management Act (PFMA, 1999):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Requires effective, efficient, economical, and transparent use of resources; establishes systems for evaluation.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Public Service Act (1994):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Provides for performance-oriented, accountable governance.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Municipal Finance Management Act (MFMA, 2003):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Extends evaluation and accountability principles to the local government sphere.</a:t>
            </a:r>
          </a:p>
          <a:p>
            <a:pPr>
              <a:lnSpc>
                <a:spcPct val="120000"/>
              </a:lnSpc>
            </a:pPr>
            <a:endParaRPr lang="en-ZA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822D755-9C86-49AB-A696-E09933BE0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3859" y="1160453"/>
            <a:ext cx="5410944" cy="533242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0076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POLICY FRAMEWORKS</a:t>
            </a:r>
            <a:endParaRPr lang="en-US" sz="1400" dirty="0">
              <a:solidFill>
                <a:srgbClr val="0076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Government-Wide M&amp;E Framework (2007):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Foundation for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institutionalising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evaluation through FMPPI, SASQAF, and NEPF.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Proclamation No. 43 of 2014: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Established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DPME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to integrate planning, monitoring, and evaluation in the Presidency.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GRPBMEA (2019):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Embeds gender, youth, and disability inclusion in planning and evaluation.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SEIAS (2015), FSAPP (2019), NPDF (2020):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Link evaluation with planning, budgeting, and policy development.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ZA" sz="1400" b="1" dirty="0">
                <a:solidFill>
                  <a:srgbClr val="0076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&amp; REGIONAL ALIGNMENT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ZA" sz="1400" b="1" dirty="0">
                <a:latin typeface="Arial" panose="020B0604020202020204" pitchFamily="34" charset="0"/>
                <a:cs typeface="Arial" panose="020B0604020202020204" pitchFamily="34" charset="0"/>
              </a:rPr>
              <a:t>UN Resolution A/RES/77/283 (2023):</a:t>
            </a:r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 Strengthens national evaluation systems for SDGs.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ZA" sz="1400" b="1" dirty="0">
                <a:latin typeface="Arial" panose="020B0604020202020204" pitchFamily="34" charset="0"/>
                <a:cs typeface="Arial" panose="020B0604020202020204" pitchFamily="34" charset="0"/>
              </a:rPr>
              <a:t>Addis Ababa Declaration (AU &amp; </a:t>
            </a:r>
            <a:r>
              <a:rPr lang="en-Z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AfrEA</a:t>
            </a:r>
            <a:r>
              <a:rPr lang="en-ZA" sz="1400" b="1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en-ZA" sz="1400" dirty="0">
                <a:latin typeface="Arial" panose="020B0604020202020204" pitchFamily="34" charset="0"/>
                <a:cs typeface="Arial" panose="020B0604020202020204" pitchFamily="34" charset="0"/>
              </a:rPr>
              <a:t> Promotes Africa-led, inclusive, innovative, and sustainably financed evaluation systems.</a:t>
            </a:r>
          </a:p>
          <a:p>
            <a:pPr marL="0" indent="0">
              <a:lnSpc>
                <a:spcPct val="120000"/>
              </a:lnSpc>
              <a:buNone/>
            </a:pPr>
            <a:endParaRPr lang="en-ZA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C01F1E-698D-E4CA-2B0C-14377962FABA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APPLICABLE LEGISLATION AND POLICY FOUNDATIONS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9E953F-2589-51C5-82C7-3721FC5C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429026-A6F3-8055-AEF9-9741DCB157C8}"/>
              </a:ext>
            </a:extLst>
          </p:cNvPr>
          <p:cNvCxnSpPr>
            <a:cxnSpLocks/>
          </p:cNvCxnSpPr>
          <p:nvPr/>
        </p:nvCxnSpPr>
        <p:spPr>
          <a:xfrm>
            <a:off x="5772250" y="1189329"/>
            <a:ext cx="0" cy="5146307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908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FEEEAB-D7CC-483F-A51F-C679472A8901}"/>
              </a:ext>
            </a:extLst>
          </p:cNvPr>
          <p:cNvSpPr txBox="1">
            <a:spLocks/>
          </p:cNvSpPr>
          <p:nvPr/>
        </p:nvSpPr>
        <p:spPr>
          <a:xfrm>
            <a:off x="597196" y="1379279"/>
            <a:ext cx="4900634" cy="52926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national evaluation policy must adapt to several important contextual shifts: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review is timeous, to ensure that the NEPF remains relevant and fit for purpose – mainly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to incorporate the new knowledge in the field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evaluation and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align with the evolving national priorities</a:t>
            </a:r>
            <a:r>
              <a:rPr lang="en-US" sz="1600" b="1" dirty="0">
                <a:solidFill>
                  <a:srgbClr val="0050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(i.e., MTDP 2024-2029 priorities of 7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Administration)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urgency to accelerate implementation and results,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given the development backlog and the period remaining towards the 2030 targets of the National Development Plan (NDP) and the Sustainable Development Goals (SDGs). </a:t>
            </a:r>
          </a:p>
          <a:p>
            <a:pPr algn="just">
              <a:lnSpc>
                <a:spcPct val="150000"/>
              </a:lnSpc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Governance in GNU/coalition arrangements demands greater transparency among partners and towards citizens. Evaluation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reinforce evidence-informed decision-making for setting priorities, allocating resources, and managing performance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across all spheres of government.</a:t>
            </a:r>
          </a:p>
          <a:p>
            <a:pPr algn="just">
              <a:lnSpc>
                <a:spcPct val="150000"/>
              </a:lnSpc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Amid rising uncertainty and interconnected crises, evaluations must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 adaptive governance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through systems thinking, real-time feedback, and foresight tools to guide policy choices and adjustments in improving service delivery.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5860F-F11F-4EC9-B665-A4A98CE04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830" y="1160453"/>
            <a:ext cx="6430736" cy="5245372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8438F04-77CF-6B23-FD9C-908C4279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B00151-5754-0A87-7AE8-FD2449D21608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RATIONALE FOR REVISION OF THE NEPF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8AB7D2-7C76-42F5-83C3-C58E1E086CAF}"/>
              </a:ext>
            </a:extLst>
          </p:cNvPr>
          <p:cNvCxnSpPr>
            <a:cxnSpLocks/>
          </p:cNvCxnSpPr>
          <p:nvPr/>
        </p:nvCxnSpPr>
        <p:spPr>
          <a:xfrm>
            <a:off x="5592636" y="1259518"/>
            <a:ext cx="0" cy="5146307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26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8323D6-350D-4DC8-AF5B-0C58C66691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108" y="187569"/>
            <a:ext cx="11661369" cy="63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92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0B371B-78BA-4B26-BE30-2CE921BEF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507" y="1351707"/>
            <a:ext cx="5283383" cy="476379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of the NEPF 2025 are to: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Improve development outcomes through the institutionalisation of evaluative practices across government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Ensure evaluation evidence actively informs planning, budgeting, and oversight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Promote inclusive, equitable, and climate-sensitive policy making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Strengthen the national evaluation capacity and professionalisation; and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Support adaptive governance and policy innovation across the government and wider society.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9F70C0-D5CC-0D7E-7CB0-FAFEA870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E94D84A-B58A-092A-D5FA-DFD002147154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Objectives of NEPF 2025 and strategic focus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7406064-9F1E-43D2-AF9D-35FD0BA73245}"/>
              </a:ext>
            </a:extLst>
          </p:cNvPr>
          <p:cNvSpPr txBox="1">
            <a:spLocks/>
          </p:cNvSpPr>
          <p:nvPr/>
        </p:nvSpPr>
        <p:spPr>
          <a:xfrm>
            <a:off x="6492920" y="1364017"/>
            <a:ext cx="5384892" cy="476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These objectives will be achieved through the following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strategic focus and thrusts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Supporting the use of diverse evaluative approaches across the policy and programme cycle; 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Enhanced utilisation focus to improve performance and impact of public interventions; 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Embracing digital and data innovations; 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Fostering collaborative arrangements and partnerships; and 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Supporting adaptive and transformative governance.</a:t>
            </a:r>
          </a:p>
        </p:txBody>
      </p:sp>
    </p:spTree>
    <p:extLst>
      <p:ext uri="{BB962C8B-B14F-4D97-AF65-F5344CB8AC3E}">
        <p14:creationId xmlns:p14="http://schemas.microsoft.com/office/powerpoint/2010/main" val="1292854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FCDC63FD-5601-7D8C-6221-627F84AF1C46}"/>
              </a:ext>
            </a:extLst>
          </p:cNvPr>
          <p:cNvGrpSpPr/>
          <p:nvPr/>
        </p:nvGrpSpPr>
        <p:grpSpPr>
          <a:xfrm>
            <a:off x="2462219" y="1371282"/>
            <a:ext cx="7562163" cy="5118040"/>
            <a:chOff x="2553659" y="1608244"/>
            <a:chExt cx="6900529" cy="4670249"/>
          </a:xfrm>
        </p:grpSpPr>
        <p:sp>
          <p:nvSpPr>
            <p:cNvPr id="2" name="Rounded Rectangle 1"/>
            <p:cNvSpPr/>
            <p:nvPr/>
          </p:nvSpPr>
          <p:spPr>
            <a:xfrm>
              <a:off x="4686171" y="2414140"/>
              <a:ext cx="1146103" cy="941823"/>
            </a:xfrm>
            <a:custGeom>
              <a:avLst/>
              <a:gdLst/>
              <a:ahLst/>
              <a:cxnLst/>
              <a:rect l="0" t="0" r="0" b="0"/>
              <a:pathLst>
                <a:path w="1146103" h="941823">
                  <a:moveTo>
                    <a:pt x="1146103" y="0"/>
                  </a:moveTo>
                  <a:lnTo>
                    <a:pt x="1146103" y="569934"/>
                  </a:lnTo>
                  <a:cubicBezTo>
                    <a:pt x="1050232" y="569934"/>
                    <a:pt x="957984" y="584962"/>
                    <a:pt x="871476" y="612794"/>
                  </a:cubicBezTo>
                  <a:lnTo>
                    <a:pt x="978739" y="835869"/>
                  </a:lnTo>
                  <a:cubicBezTo>
                    <a:pt x="898196" y="857208"/>
                    <a:pt x="823772" y="893589"/>
                    <a:pt x="758657" y="941823"/>
                  </a:cubicBezTo>
                  <a:lnTo>
                    <a:pt x="651407" y="718768"/>
                  </a:lnTo>
                  <a:cubicBezTo>
                    <a:pt x="573340" y="770578"/>
                    <a:pt x="503862" y="834302"/>
                    <a:pt x="445580" y="907342"/>
                  </a:cubicBezTo>
                  <a:lnTo>
                    <a:pt x="0" y="551940"/>
                  </a:lnTo>
                  <a:cubicBezTo>
                    <a:pt x="268534" y="215543"/>
                    <a:pt x="682095" y="0"/>
                    <a:pt x="1145995" y="0"/>
                  </a:cubicBezTo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686171" y="2414140"/>
              <a:ext cx="1146213" cy="941825"/>
            </a:xfrm>
            <a:custGeom>
              <a:avLst/>
              <a:gdLst/>
              <a:ahLst/>
              <a:cxnLst/>
              <a:rect l="0" t="0" r="0" b="0"/>
              <a:pathLst>
                <a:path w="1146213" h="941825">
                  <a:moveTo>
                    <a:pt x="1145998" y="0"/>
                  </a:moveTo>
                  <a:lnTo>
                    <a:pt x="1146104" y="0"/>
                  </a:lnTo>
                  <a:lnTo>
                    <a:pt x="1146213" y="569934"/>
                  </a:lnTo>
                  <a:lnTo>
                    <a:pt x="1145998" y="569934"/>
                  </a:lnTo>
                  <a:cubicBezTo>
                    <a:pt x="1050236" y="569934"/>
                    <a:pt x="957984" y="584963"/>
                    <a:pt x="871474" y="612791"/>
                  </a:cubicBezTo>
                  <a:lnTo>
                    <a:pt x="978737" y="835870"/>
                  </a:lnTo>
                  <a:cubicBezTo>
                    <a:pt x="898193" y="857208"/>
                    <a:pt x="823770" y="893589"/>
                    <a:pt x="758658" y="941825"/>
                  </a:cubicBezTo>
                  <a:lnTo>
                    <a:pt x="651404" y="718771"/>
                  </a:lnTo>
                  <a:cubicBezTo>
                    <a:pt x="573338" y="770578"/>
                    <a:pt x="503865" y="834300"/>
                    <a:pt x="445577" y="907341"/>
                  </a:cubicBezTo>
                  <a:lnTo>
                    <a:pt x="0" y="551939"/>
                  </a:lnTo>
                  <a:cubicBezTo>
                    <a:pt x="268535" y="215540"/>
                    <a:pt x="682095" y="0"/>
                    <a:pt x="1145998" y="0"/>
                  </a:cubicBez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4366616" y="2966078"/>
              <a:ext cx="868993" cy="1239573"/>
            </a:xfrm>
            <a:custGeom>
              <a:avLst/>
              <a:gdLst/>
              <a:ahLst/>
              <a:cxnLst/>
              <a:rect l="0" t="0" r="0" b="0"/>
              <a:pathLst>
                <a:path w="868993" h="1239573">
                  <a:moveTo>
                    <a:pt x="0" y="913604"/>
                  </a:moveTo>
                  <a:cubicBezTo>
                    <a:pt x="0" y="1025644"/>
                    <a:pt x="12572" y="1134739"/>
                    <a:pt x="36380" y="1239573"/>
                  </a:cubicBezTo>
                  <a:lnTo>
                    <a:pt x="592093" y="1112477"/>
                  </a:lnTo>
                  <a:cubicBezTo>
                    <a:pt x="577587" y="1048516"/>
                    <a:pt x="569934" y="981955"/>
                    <a:pt x="569934" y="913604"/>
                  </a:cubicBezTo>
                  <a:cubicBezTo>
                    <a:pt x="569934" y="886973"/>
                    <a:pt x="571094" y="860614"/>
                    <a:pt x="573374" y="834566"/>
                  </a:cubicBezTo>
                  <a:lnTo>
                    <a:pt x="814619" y="889823"/>
                  </a:lnTo>
                  <a:cubicBezTo>
                    <a:pt x="817652" y="805357"/>
                    <a:pt x="836765" y="724990"/>
                    <a:pt x="868993" y="651692"/>
                  </a:cubicBezTo>
                  <a:lnTo>
                    <a:pt x="627721" y="596436"/>
                  </a:lnTo>
                  <a:cubicBezTo>
                    <a:pt x="660960" y="508673"/>
                    <a:pt x="707593" y="427498"/>
                    <a:pt x="765123" y="355401"/>
                  </a:cubicBezTo>
                  <a:lnTo>
                    <a:pt x="319549" y="0"/>
                  </a:lnTo>
                  <a:cubicBezTo>
                    <a:pt x="119557" y="250533"/>
                    <a:pt x="0" y="568109"/>
                    <a:pt x="0" y="913604"/>
                  </a:cubicBezTo>
                </a:path>
              </a:pathLst>
            </a:custGeom>
            <a:solidFill>
              <a:srgbClr val="7F64E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366616" y="2966078"/>
              <a:ext cx="868993" cy="1239569"/>
            </a:xfrm>
            <a:custGeom>
              <a:avLst/>
              <a:gdLst/>
              <a:ahLst/>
              <a:cxnLst/>
              <a:rect l="0" t="0" r="0" b="0"/>
              <a:pathLst>
                <a:path w="868993" h="1239569">
                  <a:moveTo>
                    <a:pt x="0" y="913606"/>
                  </a:moveTo>
                  <a:cubicBezTo>
                    <a:pt x="0" y="1025642"/>
                    <a:pt x="12571" y="1134741"/>
                    <a:pt x="36380" y="1239569"/>
                  </a:cubicBezTo>
                  <a:lnTo>
                    <a:pt x="592092" y="1112479"/>
                  </a:lnTo>
                  <a:cubicBezTo>
                    <a:pt x="577590" y="1048516"/>
                    <a:pt x="569934" y="981955"/>
                    <a:pt x="569934" y="913606"/>
                  </a:cubicBezTo>
                  <a:cubicBezTo>
                    <a:pt x="569934" y="886973"/>
                    <a:pt x="571096" y="860611"/>
                    <a:pt x="573373" y="834569"/>
                  </a:cubicBezTo>
                  <a:lnTo>
                    <a:pt x="814617" y="889822"/>
                  </a:lnTo>
                  <a:cubicBezTo>
                    <a:pt x="817650" y="805357"/>
                    <a:pt x="836765" y="724990"/>
                    <a:pt x="868993" y="651693"/>
                  </a:cubicBezTo>
                  <a:lnTo>
                    <a:pt x="627718" y="596434"/>
                  </a:lnTo>
                  <a:cubicBezTo>
                    <a:pt x="660958" y="508673"/>
                    <a:pt x="707593" y="427496"/>
                    <a:pt x="765126" y="355401"/>
                  </a:cubicBezTo>
                  <a:lnTo>
                    <a:pt x="319548" y="0"/>
                  </a:lnTo>
                  <a:cubicBezTo>
                    <a:pt x="119553" y="250536"/>
                    <a:pt x="0" y="568109"/>
                    <a:pt x="0" y="913606"/>
                  </a:cubicBez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403013" y="4078561"/>
              <a:ext cx="1040489" cy="1121854"/>
            </a:xfrm>
            <a:custGeom>
              <a:avLst/>
              <a:gdLst/>
              <a:ahLst/>
              <a:cxnLst/>
              <a:rect l="0" t="0" r="0" b="0"/>
              <a:pathLst>
                <a:path w="1040489" h="1121854">
                  <a:moveTo>
                    <a:pt x="0" y="127088"/>
                  </a:moveTo>
                  <a:cubicBezTo>
                    <a:pt x="99772" y="566365"/>
                    <a:pt x="396870" y="930668"/>
                    <a:pt x="793165" y="1121854"/>
                  </a:cubicBezTo>
                  <a:lnTo>
                    <a:pt x="1040489" y="608235"/>
                  </a:lnTo>
                  <a:cubicBezTo>
                    <a:pt x="955725" y="567335"/>
                    <a:pt x="878390" y="513483"/>
                    <a:pt x="811050" y="449243"/>
                  </a:cubicBezTo>
                  <a:lnTo>
                    <a:pt x="1004631" y="295144"/>
                  </a:lnTo>
                  <a:cubicBezTo>
                    <a:pt x="942650" y="241842"/>
                    <a:pt x="890814" y="177066"/>
                    <a:pt x="852411" y="104121"/>
                  </a:cubicBezTo>
                  <a:lnTo>
                    <a:pt x="658816" y="258220"/>
                  </a:lnTo>
                  <a:cubicBezTo>
                    <a:pt x="611817" y="179183"/>
                    <a:pt x="576637" y="92295"/>
                    <a:pt x="555713" y="0"/>
                  </a:cubicBezTo>
                  <a:lnTo>
                    <a:pt x="0" y="127088"/>
                  </a:lnTo>
                </a:path>
              </a:pathLst>
            </a:custGeom>
            <a:solidFill>
              <a:srgbClr val="DE58A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403012" y="4078562"/>
              <a:ext cx="1040490" cy="1121851"/>
            </a:xfrm>
            <a:custGeom>
              <a:avLst/>
              <a:gdLst/>
              <a:ahLst/>
              <a:cxnLst/>
              <a:rect l="0" t="0" r="0" b="0"/>
              <a:pathLst>
                <a:path w="1040490" h="1121851">
                  <a:moveTo>
                    <a:pt x="0" y="127091"/>
                  </a:moveTo>
                  <a:cubicBezTo>
                    <a:pt x="99771" y="566367"/>
                    <a:pt x="396871" y="930665"/>
                    <a:pt x="793166" y="1121851"/>
                  </a:cubicBezTo>
                  <a:lnTo>
                    <a:pt x="1040490" y="608232"/>
                  </a:lnTo>
                  <a:cubicBezTo>
                    <a:pt x="955726" y="567337"/>
                    <a:pt x="878388" y="513483"/>
                    <a:pt x="811047" y="449241"/>
                  </a:cubicBezTo>
                  <a:lnTo>
                    <a:pt x="1004630" y="295147"/>
                  </a:lnTo>
                  <a:cubicBezTo>
                    <a:pt x="942651" y="241839"/>
                    <a:pt x="890815" y="177066"/>
                    <a:pt x="852414" y="104119"/>
                  </a:cubicBezTo>
                  <a:lnTo>
                    <a:pt x="658819" y="258222"/>
                  </a:lnTo>
                  <a:cubicBezTo>
                    <a:pt x="611819" y="179184"/>
                    <a:pt x="576638" y="92298"/>
                    <a:pt x="555711" y="0"/>
                  </a:cubicBezTo>
                  <a:lnTo>
                    <a:pt x="0" y="127091"/>
                  </a:ln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196173" y="4519611"/>
              <a:ext cx="1272045" cy="825617"/>
            </a:xfrm>
            <a:custGeom>
              <a:avLst/>
              <a:gdLst/>
              <a:ahLst/>
              <a:cxnLst/>
              <a:rect l="0" t="0" r="0" b="0"/>
              <a:pathLst>
                <a:path w="1272045" h="825617">
                  <a:moveTo>
                    <a:pt x="635992" y="11432"/>
                  </a:moveTo>
                  <a:cubicBezTo>
                    <a:pt x="677740" y="11432"/>
                    <a:pt x="718564" y="7504"/>
                    <a:pt x="758121" y="0"/>
                  </a:cubicBezTo>
                  <a:lnTo>
                    <a:pt x="758121" y="247426"/>
                  </a:lnTo>
                  <a:cubicBezTo>
                    <a:pt x="852438" y="234568"/>
                    <a:pt x="942080" y="207028"/>
                    <a:pt x="1024673" y="167180"/>
                  </a:cubicBezTo>
                  <a:lnTo>
                    <a:pt x="1272045" y="680779"/>
                  </a:lnTo>
                  <a:cubicBezTo>
                    <a:pt x="1079665" y="773597"/>
                    <a:pt x="863904" y="825617"/>
                    <a:pt x="635999" y="825617"/>
                  </a:cubicBezTo>
                  <a:cubicBezTo>
                    <a:pt x="408106" y="825617"/>
                    <a:pt x="192366" y="773604"/>
                    <a:pt x="0" y="680800"/>
                  </a:cubicBezTo>
                  <a:lnTo>
                    <a:pt x="247324" y="167180"/>
                  </a:lnTo>
                  <a:cubicBezTo>
                    <a:pt x="329917" y="207028"/>
                    <a:pt x="419553" y="234568"/>
                    <a:pt x="513863" y="247426"/>
                  </a:cubicBezTo>
                  <a:lnTo>
                    <a:pt x="513863" y="0"/>
                  </a:lnTo>
                  <a:cubicBezTo>
                    <a:pt x="553426" y="7504"/>
                    <a:pt x="594251" y="11432"/>
                    <a:pt x="635992" y="11432"/>
                  </a:cubicBezTo>
                </a:path>
              </a:pathLst>
            </a:custGeom>
            <a:solidFill>
              <a:srgbClr val="1EA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196173" y="4519610"/>
              <a:ext cx="1272045" cy="1395554"/>
            </a:xfrm>
            <a:custGeom>
              <a:avLst/>
              <a:gdLst/>
              <a:ahLst/>
              <a:cxnLst/>
              <a:rect l="0" t="0" r="0" b="0"/>
              <a:pathLst>
                <a:path w="1272045" h="1395554">
                  <a:moveTo>
                    <a:pt x="635994" y="11431"/>
                  </a:moveTo>
                  <a:cubicBezTo>
                    <a:pt x="677737" y="11431"/>
                    <a:pt x="718563" y="7504"/>
                    <a:pt x="758123" y="0"/>
                  </a:cubicBezTo>
                  <a:lnTo>
                    <a:pt x="758123" y="247428"/>
                  </a:lnTo>
                  <a:cubicBezTo>
                    <a:pt x="852439" y="234569"/>
                    <a:pt x="942083" y="207025"/>
                    <a:pt x="1024676" y="167177"/>
                  </a:cubicBezTo>
                  <a:lnTo>
                    <a:pt x="1272045" y="680776"/>
                  </a:lnTo>
                  <a:cubicBezTo>
                    <a:pt x="1079665" y="773596"/>
                    <a:pt x="863906" y="825620"/>
                    <a:pt x="635996" y="825620"/>
                  </a:cubicBezTo>
                  <a:cubicBezTo>
                    <a:pt x="408107" y="825620"/>
                    <a:pt x="192367" y="773606"/>
                    <a:pt x="0" y="680802"/>
                  </a:cubicBezTo>
                  <a:lnTo>
                    <a:pt x="247324" y="167182"/>
                  </a:lnTo>
                  <a:cubicBezTo>
                    <a:pt x="329913" y="207027"/>
                    <a:pt x="419554" y="234568"/>
                    <a:pt x="513865" y="247428"/>
                  </a:cubicBezTo>
                  <a:lnTo>
                    <a:pt x="513865" y="0"/>
                  </a:lnTo>
                  <a:cubicBezTo>
                    <a:pt x="553425" y="7504"/>
                    <a:pt x="594251" y="11431"/>
                    <a:pt x="635994" y="11431"/>
                  </a:cubicBezTo>
                  <a:close/>
                  <a:moveTo>
                    <a:pt x="637607" y="1395554"/>
                  </a:moveTo>
                  <a:lnTo>
                    <a:pt x="634391" y="1395554"/>
                  </a:lnTo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20850" y="4078973"/>
              <a:ext cx="1040428" cy="1121413"/>
            </a:xfrm>
            <a:custGeom>
              <a:avLst/>
              <a:gdLst/>
              <a:ahLst/>
              <a:cxnLst/>
              <a:rect l="0" t="0" r="0" b="0"/>
              <a:pathLst>
                <a:path w="1040428" h="1121413">
                  <a:moveTo>
                    <a:pt x="247371" y="1121413"/>
                  </a:moveTo>
                  <a:cubicBezTo>
                    <a:pt x="643564" y="930254"/>
                    <a:pt x="940608" y="566073"/>
                    <a:pt x="1040428" y="126925"/>
                  </a:cubicBezTo>
                  <a:lnTo>
                    <a:pt x="484681" y="0"/>
                  </a:lnTo>
                  <a:cubicBezTo>
                    <a:pt x="463668" y="92465"/>
                    <a:pt x="428353" y="179488"/>
                    <a:pt x="381177" y="258628"/>
                  </a:cubicBezTo>
                  <a:lnTo>
                    <a:pt x="187739" y="104318"/>
                  </a:lnTo>
                  <a:cubicBezTo>
                    <a:pt x="149261" y="177222"/>
                    <a:pt x="97356" y="241943"/>
                    <a:pt x="35322" y="295185"/>
                  </a:cubicBezTo>
                  <a:lnTo>
                    <a:pt x="228747" y="449488"/>
                  </a:lnTo>
                  <a:cubicBezTo>
                    <a:pt x="161569" y="513436"/>
                    <a:pt x="84472" y="567064"/>
                    <a:pt x="0" y="607814"/>
                  </a:cubicBezTo>
                  <a:lnTo>
                    <a:pt x="247371" y="1121413"/>
                  </a:lnTo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20850" y="4078973"/>
              <a:ext cx="1040430" cy="1121413"/>
            </a:xfrm>
            <a:custGeom>
              <a:avLst/>
              <a:gdLst/>
              <a:ahLst/>
              <a:cxnLst/>
              <a:rect l="0" t="0" r="0" b="0"/>
              <a:pathLst>
                <a:path w="1040430" h="1121413">
                  <a:moveTo>
                    <a:pt x="247369" y="1121413"/>
                  </a:moveTo>
                  <a:cubicBezTo>
                    <a:pt x="643565" y="930257"/>
                    <a:pt x="940607" y="566072"/>
                    <a:pt x="1040430" y="126925"/>
                  </a:cubicBezTo>
                  <a:lnTo>
                    <a:pt x="484680" y="0"/>
                  </a:lnTo>
                  <a:cubicBezTo>
                    <a:pt x="463670" y="92463"/>
                    <a:pt x="428352" y="179489"/>
                    <a:pt x="381178" y="258628"/>
                  </a:cubicBezTo>
                  <a:lnTo>
                    <a:pt x="187739" y="104318"/>
                  </a:lnTo>
                  <a:cubicBezTo>
                    <a:pt x="149262" y="177221"/>
                    <a:pt x="97359" y="241941"/>
                    <a:pt x="35323" y="295187"/>
                  </a:cubicBezTo>
                  <a:lnTo>
                    <a:pt x="228747" y="449485"/>
                  </a:lnTo>
                  <a:cubicBezTo>
                    <a:pt x="161570" y="513436"/>
                    <a:pt x="84472" y="567061"/>
                    <a:pt x="0" y="607815"/>
                  </a:cubicBezTo>
                  <a:lnTo>
                    <a:pt x="247369" y="1121413"/>
                  </a:ln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428996" y="2965872"/>
              <a:ext cx="868722" cy="1240020"/>
            </a:xfrm>
            <a:custGeom>
              <a:avLst/>
              <a:gdLst/>
              <a:ahLst/>
              <a:cxnLst/>
              <a:rect l="0" t="0" r="0" b="0"/>
              <a:pathLst>
                <a:path w="868722" h="1240020">
                  <a:moveTo>
                    <a:pt x="868722" y="913801"/>
                  </a:moveTo>
                  <a:cubicBezTo>
                    <a:pt x="868722" y="1025929"/>
                    <a:pt x="856129" y="1135112"/>
                    <a:pt x="832287" y="1240020"/>
                  </a:cubicBezTo>
                  <a:lnTo>
                    <a:pt x="276533" y="1113095"/>
                  </a:lnTo>
                  <a:cubicBezTo>
                    <a:pt x="291100" y="1049004"/>
                    <a:pt x="298788" y="982302"/>
                    <a:pt x="298788" y="913801"/>
                  </a:cubicBezTo>
                  <a:cubicBezTo>
                    <a:pt x="298788" y="887489"/>
                    <a:pt x="297654" y="861442"/>
                    <a:pt x="295429" y="835700"/>
                  </a:cubicBezTo>
                  <a:lnTo>
                    <a:pt x="54123" y="890705"/>
                  </a:lnTo>
                  <a:cubicBezTo>
                    <a:pt x="51178" y="806226"/>
                    <a:pt x="32147" y="725845"/>
                    <a:pt x="0" y="652513"/>
                  </a:cubicBezTo>
                  <a:lnTo>
                    <a:pt x="241333" y="597508"/>
                  </a:lnTo>
                  <a:cubicBezTo>
                    <a:pt x="208032" y="509304"/>
                    <a:pt x="161209" y="427742"/>
                    <a:pt x="103388" y="355340"/>
                  </a:cubicBezTo>
                  <a:lnTo>
                    <a:pt x="549016" y="0"/>
                  </a:lnTo>
                  <a:cubicBezTo>
                    <a:pt x="749103" y="250567"/>
                    <a:pt x="868722" y="568217"/>
                    <a:pt x="868722" y="913801"/>
                  </a:cubicBezTo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428996" y="2965873"/>
              <a:ext cx="868722" cy="1240017"/>
            </a:xfrm>
            <a:custGeom>
              <a:avLst/>
              <a:gdLst/>
              <a:ahLst/>
              <a:cxnLst/>
              <a:rect l="0" t="0" r="0" b="0"/>
              <a:pathLst>
                <a:path w="868722" h="1240017">
                  <a:moveTo>
                    <a:pt x="868722" y="913804"/>
                  </a:moveTo>
                  <a:cubicBezTo>
                    <a:pt x="868722" y="1025928"/>
                    <a:pt x="856131" y="1135112"/>
                    <a:pt x="832285" y="1240017"/>
                  </a:cubicBezTo>
                  <a:lnTo>
                    <a:pt x="276535" y="1113092"/>
                  </a:lnTo>
                  <a:cubicBezTo>
                    <a:pt x="291098" y="1049003"/>
                    <a:pt x="298788" y="982302"/>
                    <a:pt x="298788" y="913804"/>
                  </a:cubicBezTo>
                  <a:cubicBezTo>
                    <a:pt x="298788" y="887489"/>
                    <a:pt x="297653" y="861440"/>
                    <a:pt x="295430" y="835701"/>
                  </a:cubicBezTo>
                  <a:lnTo>
                    <a:pt x="54123" y="890702"/>
                  </a:lnTo>
                  <a:cubicBezTo>
                    <a:pt x="51178" y="806227"/>
                    <a:pt x="32147" y="725843"/>
                    <a:pt x="0" y="652516"/>
                  </a:cubicBezTo>
                  <a:lnTo>
                    <a:pt x="241336" y="597508"/>
                  </a:lnTo>
                  <a:cubicBezTo>
                    <a:pt x="208034" y="509306"/>
                    <a:pt x="161209" y="427741"/>
                    <a:pt x="103390" y="355341"/>
                  </a:cubicBezTo>
                  <a:lnTo>
                    <a:pt x="549015" y="0"/>
                  </a:lnTo>
                  <a:cubicBezTo>
                    <a:pt x="749105" y="250567"/>
                    <a:pt x="868722" y="568216"/>
                    <a:pt x="868722" y="913804"/>
                  </a:cubicBez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832279" y="2414139"/>
              <a:ext cx="1145730" cy="942230"/>
            </a:xfrm>
            <a:custGeom>
              <a:avLst/>
              <a:gdLst/>
              <a:ahLst/>
              <a:cxnLst/>
              <a:rect l="0" t="0" r="0" b="0"/>
              <a:pathLst>
                <a:path w="1145730" h="942230">
                  <a:moveTo>
                    <a:pt x="0" y="0"/>
                  </a:moveTo>
                  <a:cubicBezTo>
                    <a:pt x="463763" y="33"/>
                    <a:pt x="877210" y="215482"/>
                    <a:pt x="1145730" y="551737"/>
                  </a:cubicBezTo>
                  <a:lnTo>
                    <a:pt x="700103" y="907077"/>
                  </a:lnTo>
                  <a:cubicBezTo>
                    <a:pt x="642051" y="834390"/>
                    <a:pt x="572919" y="770944"/>
                    <a:pt x="495266" y="719290"/>
                  </a:cubicBezTo>
                  <a:lnTo>
                    <a:pt x="387779" y="942230"/>
                  </a:lnTo>
                  <a:cubicBezTo>
                    <a:pt x="322718" y="893921"/>
                    <a:pt x="248328" y="857466"/>
                    <a:pt x="167811" y="836039"/>
                  </a:cubicBezTo>
                  <a:lnTo>
                    <a:pt x="275312" y="613079"/>
                  </a:lnTo>
                  <a:cubicBezTo>
                    <a:pt x="188607" y="585091"/>
                    <a:pt x="96122" y="569954"/>
                    <a:pt x="108" y="569934"/>
                  </a:cubicBezTo>
                  <a:lnTo>
                    <a:pt x="108" y="0"/>
                  </a:lnTo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832280" y="2414140"/>
              <a:ext cx="1145727" cy="942231"/>
            </a:xfrm>
            <a:custGeom>
              <a:avLst/>
              <a:gdLst/>
              <a:ahLst/>
              <a:cxnLst/>
              <a:rect l="0" t="0" r="0" b="0"/>
              <a:pathLst>
                <a:path w="1145727" h="942231">
                  <a:moveTo>
                    <a:pt x="0" y="0"/>
                  </a:moveTo>
                  <a:cubicBezTo>
                    <a:pt x="463765" y="33"/>
                    <a:pt x="877208" y="215481"/>
                    <a:pt x="1145727" y="551739"/>
                  </a:cubicBezTo>
                  <a:lnTo>
                    <a:pt x="700102" y="907080"/>
                  </a:lnTo>
                  <a:cubicBezTo>
                    <a:pt x="642052" y="834392"/>
                    <a:pt x="572920" y="770943"/>
                    <a:pt x="495266" y="719291"/>
                  </a:cubicBezTo>
                  <a:lnTo>
                    <a:pt x="387781" y="942231"/>
                  </a:lnTo>
                  <a:cubicBezTo>
                    <a:pt x="322716" y="893924"/>
                    <a:pt x="248330" y="857464"/>
                    <a:pt x="167814" y="836040"/>
                  </a:cubicBezTo>
                  <a:lnTo>
                    <a:pt x="275309" y="613080"/>
                  </a:lnTo>
                  <a:cubicBezTo>
                    <a:pt x="188606" y="585089"/>
                    <a:pt x="96123" y="569957"/>
                    <a:pt x="109" y="56993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180814" y="3228331"/>
              <a:ext cx="1302706" cy="1302706"/>
            </a:xfrm>
            <a:custGeom>
              <a:avLst/>
              <a:gdLst/>
              <a:ahLst/>
              <a:cxnLst/>
              <a:rect l="0" t="0" r="0" b="0"/>
              <a:pathLst>
                <a:path w="1302706" h="1302706">
                  <a:moveTo>
                    <a:pt x="1302706" y="651353"/>
                  </a:moveTo>
                  <a:cubicBezTo>
                    <a:pt x="1302706" y="1011085"/>
                    <a:pt x="1011085" y="1302706"/>
                    <a:pt x="651353" y="1302706"/>
                  </a:cubicBezTo>
                  <a:cubicBezTo>
                    <a:pt x="291621" y="1302706"/>
                    <a:pt x="0" y="1011085"/>
                    <a:pt x="0" y="651353"/>
                  </a:cubicBezTo>
                  <a:cubicBezTo>
                    <a:pt x="0" y="291621"/>
                    <a:pt x="291621" y="0"/>
                    <a:pt x="651353" y="0"/>
                  </a:cubicBezTo>
                  <a:cubicBezTo>
                    <a:pt x="1011085" y="0"/>
                    <a:pt x="1302706" y="291621"/>
                    <a:pt x="1302706" y="651353"/>
                  </a:cubicBezTo>
                  <a:close/>
                </a:path>
              </a:pathLst>
            </a:custGeom>
            <a:noFill/>
            <a:ln w="10176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45054" y="3121024"/>
              <a:ext cx="13144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7F64EA"/>
                  </a:solidFill>
                  <a:latin typeface="Roboto"/>
                </a:rPr>
                <a:t>Policy review:</a:t>
              </a:r>
            </a:p>
            <a:p>
              <a:pPr algn="ctr"/>
              <a:r>
                <a:rPr sz="1200" b="1" dirty="0">
                  <a:latin typeface="Roboto"/>
                </a:rPr>
                <a:t>Impact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61279" y="3074516"/>
              <a:ext cx="219290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E0CB15"/>
                  </a:solidFill>
                  <a:latin typeface="Roboto"/>
                </a:rPr>
                <a:t>Policy formulation and planning</a:t>
              </a:r>
            </a:p>
            <a:p>
              <a:pPr algn="ctr"/>
              <a:r>
                <a:rPr sz="1200" b="1" dirty="0">
                  <a:latin typeface="Roboto"/>
                </a:rPr>
                <a:t>Design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97235" y="2080647"/>
              <a:ext cx="1618384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en-ZA" sz="1200" dirty="0">
                  <a:latin typeface="Roboto"/>
                </a:rPr>
                <a:t>I</a:t>
              </a:r>
              <a:r>
                <a:rPr sz="1200" dirty="0" err="1">
                  <a:latin typeface="Roboto"/>
                </a:rPr>
                <a:t>dentif</a:t>
              </a:r>
              <a:r>
                <a:rPr lang="en-ZA" sz="1200" dirty="0">
                  <a:latin typeface="Roboto"/>
                </a:rPr>
                <a:t>ies</a:t>
              </a:r>
              <a:r>
                <a:rPr sz="1200" dirty="0">
                  <a:latin typeface="Roboto"/>
                </a:rPr>
                <a:t> </a:t>
              </a:r>
              <a:r>
                <a:rPr lang="en-ZA" sz="1200" dirty="0">
                  <a:latin typeface="Roboto"/>
                </a:rPr>
                <a:t>challenges </a:t>
              </a:r>
            </a:p>
            <a:p>
              <a:pPr algn="ctr"/>
              <a:r>
                <a:rPr lang="en-ZA" sz="1200" dirty="0">
                  <a:latin typeface="Roboto"/>
                </a:rPr>
                <a:t>and their </a:t>
              </a:r>
              <a:r>
                <a:rPr sz="1200" dirty="0">
                  <a:latin typeface="Roboto"/>
                </a:rPr>
                <a:t>root
causes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53659" y="3524563"/>
              <a:ext cx="164166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Assesses long-
term effects on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the target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population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57693" y="4801158"/>
              <a:ext cx="2203971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Evaluates cost-
effectiveness</a:t>
              </a:r>
              <a:r>
                <a:rPr lang="en-ZA" sz="1200" dirty="0">
                  <a:latin typeface="Roboto"/>
                </a:rPr>
                <a:t>, including</a:t>
              </a:r>
              <a:r>
                <a:rPr sz="1200" dirty="0">
                  <a:latin typeface="Roboto"/>
                </a:rPr>
                <a:t>
gender-responsive
budgeting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469014" y="3490356"/>
              <a:ext cx="1746568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Assesses the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robustness </a:t>
              </a:r>
              <a:endParaRPr lang="en-ZA" sz="1200" dirty="0">
                <a:latin typeface="Roboto"/>
              </a:endParaRPr>
            </a:p>
            <a:p>
              <a:pPr algn="ctr"/>
              <a:r>
                <a:rPr lang="en-ZA" sz="1200" dirty="0">
                  <a:latin typeface="Roboto"/>
                </a:rPr>
                <a:t>and </a:t>
              </a:r>
              <a:r>
                <a:rPr sz="1200" dirty="0">
                  <a:latin typeface="Roboto"/>
                </a:rPr>
                <a:t>relevance of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policy</a:t>
              </a:r>
              <a:r>
                <a:rPr lang="en-ZA" sz="1200" dirty="0">
                  <a:latin typeface="Roboto"/>
                </a:rPr>
                <a:t>/</a:t>
              </a:r>
              <a:r>
                <a:rPr sz="1200" dirty="0">
                  <a:latin typeface="Roboto"/>
                </a:rPr>
                <a:t> </a:t>
              </a:r>
              <a:r>
                <a:rPr lang="en-ZA" sz="1200" dirty="0">
                  <a:latin typeface="Roboto"/>
                </a:rPr>
                <a:t>programme </a:t>
              </a:r>
              <a:r>
                <a:rPr sz="1200" dirty="0">
                  <a:latin typeface="Roboto"/>
                </a:rPr>
                <a:t>designs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73353" y="1989647"/>
              <a:ext cx="1738430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Aggregates</a:t>
              </a:r>
              <a:r>
                <a:rPr lang="en-ZA" sz="1200" dirty="0">
                  <a:latin typeface="Roboto"/>
                </a:rPr>
                <a:t> existing</a:t>
              </a:r>
              <a:r>
                <a:rPr sz="1200" dirty="0">
                  <a:latin typeface="Roboto"/>
                </a:rPr>
                <a:t>
evidence and
generates policy
recommendations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77189" y="1634476"/>
              <a:ext cx="17384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00B050"/>
                  </a:solidFill>
                  <a:latin typeface="Roboto"/>
                </a:rPr>
                <a:t>Problem identification</a:t>
              </a:r>
              <a:r>
                <a:rPr lang="en-ZA" sz="1200" b="1" dirty="0">
                  <a:solidFill>
                    <a:srgbClr val="3CC583"/>
                  </a:solidFill>
                  <a:latin typeface="Roboto"/>
                </a:rPr>
                <a:t>: </a:t>
              </a:r>
            </a:p>
            <a:p>
              <a:pPr algn="ctr"/>
              <a:r>
                <a:rPr sz="1200" b="1" dirty="0">
                  <a:latin typeface="Roboto"/>
                </a:rPr>
                <a:t>Diagnostic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17428" y="1608244"/>
              <a:ext cx="20181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92BD39"/>
                  </a:solidFill>
                  <a:latin typeface="Roboto"/>
                </a:rPr>
                <a:t>Throughout policy life-cycle: </a:t>
              </a:r>
            </a:p>
            <a:p>
              <a:pPr algn="ctr"/>
              <a:r>
                <a:rPr sz="1200" b="1" dirty="0">
                  <a:latin typeface="Roboto"/>
                </a:rPr>
                <a:t>Synthesis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18301" y="5474279"/>
              <a:ext cx="158857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DE58A9"/>
                  </a:solidFill>
                  <a:latin typeface="Roboto"/>
                </a:rPr>
                <a:t>Policy implementation:</a:t>
              </a:r>
            </a:p>
            <a:p>
              <a:pPr algn="ctr"/>
              <a:r>
                <a:rPr sz="1200" b="1" dirty="0">
                  <a:latin typeface="Roboto"/>
                </a:rPr>
                <a:t>Outcome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45565" y="4556948"/>
              <a:ext cx="19073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DE8431"/>
                  </a:solidFill>
                  <a:latin typeface="Roboto"/>
                </a:rPr>
                <a:t>Policy Implementation:</a:t>
              </a:r>
            </a:p>
            <a:p>
              <a:pPr algn="ctr"/>
              <a:r>
                <a:rPr sz="1200" b="1" dirty="0">
                  <a:latin typeface="Roboto"/>
                </a:rPr>
                <a:t>Implementation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20534" y="5909161"/>
              <a:ext cx="20472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Determines if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intended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outcomes</a:t>
              </a:r>
              <a:r>
                <a:rPr lang="en-ZA" sz="1200" dirty="0">
                  <a:latin typeface="Roboto"/>
                </a:rPr>
                <a:t> are being </a:t>
              </a:r>
              <a:r>
                <a:rPr sz="1200" dirty="0">
                  <a:latin typeface="Roboto"/>
                </a:rPr>
                <a:t>achieved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86049" y="5008818"/>
              <a:ext cx="1907348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200" dirty="0">
                  <a:latin typeface="Roboto"/>
                </a:rPr>
                <a:t>Reviews and</a:t>
              </a:r>
              <a:r>
                <a:rPr lang="en-ZA" sz="1200" dirty="0">
                  <a:latin typeface="Roboto"/>
                </a:rPr>
                <a:t> </a:t>
              </a:r>
              <a:r>
                <a:rPr sz="1200" dirty="0">
                  <a:latin typeface="Roboto"/>
                </a:rPr>
                <a:t>improves </a:t>
              </a:r>
              <a:endParaRPr lang="en-ZA" sz="1200" dirty="0">
                <a:latin typeface="Roboto"/>
              </a:endParaRPr>
            </a:p>
            <a:p>
              <a:pPr algn="ctr"/>
              <a:r>
                <a:rPr lang="en-ZA" sz="1200" dirty="0">
                  <a:latin typeface="Roboto"/>
                </a:rPr>
                <a:t>the </a:t>
              </a:r>
              <a:r>
                <a:rPr sz="1200" dirty="0">
                  <a:latin typeface="Roboto"/>
                </a:rPr>
                <a:t>implementation
process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8561" y="4372282"/>
              <a:ext cx="163185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en-ZA" sz="1200" b="1" dirty="0">
                  <a:solidFill>
                    <a:srgbClr val="1EABDA"/>
                  </a:solidFill>
                  <a:latin typeface="Roboto"/>
                </a:rPr>
                <a:t>Policy Implementation: </a:t>
              </a:r>
            </a:p>
            <a:p>
              <a:pPr algn="ctr"/>
              <a:r>
                <a:rPr sz="1200" b="1" dirty="0">
                  <a:latin typeface="Roboto"/>
                </a:rPr>
                <a:t>Economic</a:t>
              </a:r>
              <a:r>
                <a:rPr lang="en-ZA" sz="1200" b="1" dirty="0">
                  <a:latin typeface="Roboto"/>
                </a:rPr>
                <a:t> </a:t>
              </a:r>
              <a:r>
                <a:rPr sz="1200" b="1" dirty="0">
                  <a:latin typeface="Roboto"/>
                </a:rPr>
                <a:t>Evaluations</a:t>
              </a:r>
            </a:p>
          </p:txBody>
        </p:sp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0A82382-BBDE-73DA-83A5-679B4067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4BCFA6A-DC7B-B0B1-7EC7-1ABA29D2040C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TYPES OF EVALUATION AND THEIR APPLICABILITY</a:t>
            </a:r>
          </a:p>
        </p:txBody>
      </p:sp>
    </p:spTree>
    <p:extLst>
      <p:ext uri="{BB962C8B-B14F-4D97-AF65-F5344CB8AC3E}">
        <p14:creationId xmlns:p14="http://schemas.microsoft.com/office/powerpoint/2010/main" val="3495478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64A35B1C-8D56-4512-A817-8D1E02D6C4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2330" y="1332411"/>
          <a:ext cx="10920550" cy="479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ED88E5D-B849-F12E-04D6-871C993FA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253CA3-F0C7-2103-DDCF-7CDA77E73BC0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EVALUATION CRITERIA</a:t>
            </a:r>
          </a:p>
        </p:txBody>
      </p:sp>
    </p:spTree>
    <p:extLst>
      <p:ext uri="{BB962C8B-B14F-4D97-AF65-F5344CB8AC3E}">
        <p14:creationId xmlns:p14="http://schemas.microsoft.com/office/powerpoint/2010/main" val="46028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61BD760-CEA8-4355-9437-A6D58B40DA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7195" y="1319348"/>
          <a:ext cx="11002621" cy="476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99C01F6-18E5-32A2-A773-3F570A8AE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D505BC-77D0-1250-8B47-E3BE515B37CC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PROCESS FOR IDENTIFYING EVALUATIONS</a:t>
            </a:r>
          </a:p>
        </p:txBody>
      </p:sp>
    </p:spTree>
    <p:extLst>
      <p:ext uri="{BB962C8B-B14F-4D97-AF65-F5344CB8AC3E}">
        <p14:creationId xmlns:p14="http://schemas.microsoft.com/office/powerpoint/2010/main" val="1064920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120488-803D-45F9-9972-2F16366D99F1}"/>
              </a:ext>
            </a:extLst>
          </p:cNvPr>
          <p:cNvSpPr txBox="1"/>
          <p:nvPr/>
        </p:nvSpPr>
        <p:spPr>
          <a:xfrm>
            <a:off x="597196" y="1160453"/>
            <a:ext cx="8467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>
                <a:latin typeface="Arial" panose="020B0604020202020204" pitchFamily="34" charset="0"/>
                <a:cs typeface="Arial" panose="020B0604020202020204" pitchFamily="34" charset="0"/>
              </a:rPr>
              <a:t>Evaluation for the National Evaluation Plan will be prioritised based on the following criteria: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4D10D50-A6F2-42D9-B1BA-7AD70B3D73EC}"/>
              </a:ext>
            </a:extLst>
          </p:cNvPr>
          <p:cNvGraphicFramePr>
            <a:graphicFrameLocks noGrp="1"/>
          </p:cNvGraphicFramePr>
          <p:nvPr/>
        </p:nvGraphicFramePr>
        <p:xfrm>
          <a:off x="597195" y="1632858"/>
          <a:ext cx="10976495" cy="4532811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386780">
                  <a:extLst>
                    <a:ext uri="{9D8B030D-6E8A-4147-A177-3AD203B41FA5}">
                      <a16:colId xmlns:a16="http://schemas.microsoft.com/office/drawing/2014/main" val="2088146657"/>
                    </a:ext>
                  </a:extLst>
                </a:gridCol>
                <a:gridCol w="8589715">
                  <a:extLst>
                    <a:ext uri="{9D8B030D-6E8A-4147-A177-3AD203B41FA5}">
                      <a16:colId xmlns:a16="http://schemas.microsoft.com/office/drawing/2014/main" val="315606190"/>
                    </a:ext>
                  </a:extLst>
                </a:gridCol>
              </a:tblGrid>
              <a:tr h="263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ZA" sz="15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Criteria</a:t>
                      </a:r>
                      <a:endParaRPr lang="en-ZA" sz="15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None/>
                        <a:tabLst>
                          <a:tab pos="228600" algn="l"/>
                        </a:tabLst>
                      </a:pPr>
                      <a:r>
                        <a:rPr lang="en-ZA" sz="15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ZA" sz="15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6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0035"/>
                  </a:ext>
                </a:extLst>
              </a:tr>
              <a:tr h="263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alignment: </a:t>
                      </a:r>
                      <a:endParaRPr lang="en-ZA" sz="15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directly support the MTDP 2024–2029.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762939"/>
                  </a:ext>
                </a:extLst>
              </a:tr>
              <a:tr h="5393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expenditure significance: </a:t>
                      </a:r>
                      <a:endParaRPr lang="en-ZA" sz="15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 programmes or policies with substantial fiscal implications (e.g., &gt;R500 million annual spend).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88842"/>
                  </a:ext>
                </a:extLst>
              </a:tr>
              <a:tr h="53933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 gaps and policy innovation: </a:t>
                      </a:r>
                    </a:p>
                    <a:p>
                      <a:pPr marL="45720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ZA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Addresses critical knowledge gaps where no recent evaluations exist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318857"/>
                  </a:ext>
                </a:extLst>
              </a:tr>
              <a:tr h="263571">
                <a:tc vMerge="1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6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31" marR="49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policy reforms where new evidence is required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22340"/>
                  </a:ext>
                </a:extLst>
              </a:tr>
              <a:tr h="769677">
                <a:tc vMerge="1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6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31" marR="49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Offer scope for innovation and learning potential, especially where a programme is testing a new approach or influencing large-scale reforms that require scalability assessment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942925"/>
                  </a:ext>
                </a:extLst>
              </a:tr>
              <a:tr h="53933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 and complexity: </a:t>
                      </a:r>
                    </a:p>
                    <a:p>
                      <a:pPr marL="457200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ZA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 high-risk and politically sensitive or high-profile programmes affecting public trust and service delivery.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391240"/>
                  </a:ext>
                </a:extLst>
              </a:tr>
              <a:tr h="539332">
                <a:tc vMerge="1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6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931" marR="49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 multi-sector or inter-departmental programmes requiring coordinated interventions across government clusters and/or multiple departments.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726294"/>
                  </a:ext>
                </a:extLst>
              </a:tr>
              <a:tr h="8150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Transformative change and inclusion: </a:t>
                      </a:r>
                      <a:endParaRPr lang="en-ZA" sz="15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 systems-level transformational change and address cross-cutting issues such as climate change, societal and global shifts, and SDG commitments, including significant impact on women, youth, and persons with disabilities.</a:t>
                      </a:r>
                      <a:endParaRPr lang="en-ZA" sz="15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108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406261"/>
                  </a:ext>
                </a:extLst>
              </a:tr>
            </a:tbl>
          </a:graphicData>
        </a:graphic>
      </p:graphicFrame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F5E21C-14F5-06A4-6B95-3220CAF1C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3439F9-31BC-9F06-7EE4-EFE094DC65D3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821374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CRITERIA FOR SELECTION AND PRIORITISATION OF EVALUATIONS</a:t>
            </a:r>
          </a:p>
        </p:txBody>
      </p:sp>
    </p:spTree>
    <p:extLst>
      <p:ext uri="{BB962C8B-B14F-4D97-AF65-F5344CB8AC3E}">
        <p14:creationId xmlns:p14="http://schemas.microsoft.com/office/powerpoint/2010/main" val="370548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05DC521-E095-42C4-8F97-88763F14DF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5643" y="1044482"/>
          <a:ext cx="4482830" cy="5103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2BE2EC-71C9-4ABA-9EAD-3D6C16DEEE00}"/>
              </a:ext>
            </a:extLst>
          </p:cNvPr>
          <p:cNvSpPr txBox="1">
            <a:spLocks/>
          </p:cNvSpPr>
          <p:nvPr/>
        </p:nvSpPr>
        <p:spPr>
          <a:xfrm>
            <a:off x="5290458" y="1397726"/>
            <a:ext cx="6275900" cy="47784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NEPF implementation should be embedded in the work programmes of the Governance, State Capabilities and Institutional Development (GSCID) Cluster and the Forum of South African Directors-General (FOSAD).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DPME – sets policy framework and leads implementation and oversees the functioning of the national evaluation system.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Centre-of-Government departments – provide strategic alignment.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Offices of the Premier and Mayor – drive evaluation in provinces and local government.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Implementing departments – generates programme performance data, conduct some evaluations and use evaluation results.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Chapter 9 oversight institutions – leverage oversight and follow-through within the accountability ecosystem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Partnerships and collaborations – strengthen capacity and share lessons.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70F54F8-4044-B55D-BFFF-CCF3DA12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366" y="630676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526E85-891A-0645-91C7-B21974A359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13BAB0-44DB-907F-4A09-2903781E307E}"/>
              </a:ext>
            </a:extLst>
          </p:cNvPr>
          <p:cNvSpPr txBox="1">
            <a:spLocks/>
          </p:cNvSpPr>
          <p:nvPr/>
        </p:nvSpPr>
        <p:spPr>
          <a:xfrm>
            <a:off x="597196" y="573131"/>
            <a:ext cx="10515600" cy="587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INSTITUTIONALISATION, GOVERNANCE AND CAPACITY</a:t>
            </a:r>
          </a:p>
        </p:txBody>
      </p:sp>
    </p:spTree>
    <p:extLst>
      <p:ext uri="{BB962C8B-B14F-4D97-AF65-F5344CB8AC3E}">
        <p14:creationId xmlns:p14="http://schemas.microsoft.com/office/powerpoint/2010/main" val="213808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F7EE51-5D77-433E-989C-C5ECDB054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770" y="367140"/>
            <a:ext cx="10632830" cy="62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79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5B3B3-236E-47C9-BBD3-A949AF7F2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670"/>
            <a:ext cx="10515600" cy="59249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IMPLEMENTATION PLAN FOR THE NEPF 2025</a:t>
            </a:r>
            <a:endParaRPr lang="en-Z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D08413-5C02-4BD4-BA2A-BB14851F5E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597166"/>
              </p:ext>
            </p:extLst>
          </p:nvPr>
        </p:nvGraphicFramePr>
        <p:xfrm>
          <a:off x="187568" y="801501"/>
          <a:ext cx="11828586" cy="5917829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974043">
                  <a:extLst>
                    <a:ext uri="{9D8B030D-6E8A-4147-A177-3AD203B41FA5}">
                      <a16:colId xmlns:a16="http://schemas.microsoft.com/office/drawing/2014/main" val="2005812422"/>
                    </a:ext>
                  </a:extLst>
                </a:gridCol>
                <a:gridCol w="1744150">
                  <a:extLst>
                    <a:ext uri="{9D8B030D-6E8A-4147-A177-3AD203B41FA5}">
                      <a16:colId xmlns:a16="http://schemas.microsoft.com/office/drawing/2014/main" val="2099171947"/>
                    </a:ext>
                  </a:extLst>
                </a:gridCol>
                <a:gridCol w="2241473">
                  <a:extLst>
                    <a:ext uri="{9D8B030D-6E8A-4147-A177-3AD203B41FA5}">
                      <a16:colId xmlns:a16="http://schemas.microsoft.com/office/drawing/2014/main" val="3874366498"/>
                    </a:ext>
                  </a:extLst>
                </a:gridCol>
                <a:gridCol w="1868920">
                  <a:extLst>
                    <a:ext uri="{9D8B030D-6E8A-4147-A177-3AD203B41FA5}">
                      <a16:colId xmlns:a16="http://schemas.microsoft.com/office/drawing/2014/main" val="678190867"/>
                    </a:ext>
                  </a:extLst>
                </a:gridCol>
              </a:tblGrid>
              <a:tr h="8044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TIMELINE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LEADING INSTITUTION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SUPPORTING INSTITUTIONS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842470"/>
                  </a:ext>
                </a:extLst>
              </a:tr>
              <a:tr h="379302"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1: STRENGTHENING LEGAL AND INSTITUTIONAL FOUNDATIONS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5618405"/>
                  </a:ext>
                </a:extLst>
              </a:tr>
              <a:tr h="3793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 Publish the NEPF 2025 and create awareness 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SAMEA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6592892"/>
                  </a:ext>
                </a:extLst>
              </a:tr>
              <a:tr h="7781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Integrate NEPF principles into the process of the White Paper on Planning, Monitoring and Evaluation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451318"/>
                  </a:ext>
                </a:extLst>
              </a:tr>
              <a:tr h="7777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Develop and/or update evaluation plans to align with NEPF 2025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9834038"/>
                  </a:ext>
                </a:extLst>
              </a:tr>
              <a:tr h="1192215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Evaluation Plan (NEP)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EAC, GSCID Cluster and FOSAD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4503326"/>
                  </a:ext>
                </a:extLst>
              </a:tr>
              <a:tr h="1606675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Evaluation plans in provinces, sector departments, municipalities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departments, offices of the premier, SOEs, municipalities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2351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327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52424C-36D8-40A0-8923-AA5AC6F3C5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294509"/>
              </p:ext>
            </p:extLst>
          </p:nvPr>
        </p:nvGraphicFramePr>
        <p:xfrm>
          <a:off x="281354" y="339969"/>
          <a:ext cx="11570677" cy="613769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843784">
                  <a:extLst>
                    <a:ext uri="{9D8B030D-6E8A-4147-A177-3AD203B41FA5}">
                      <a16:colId xmlns:a16="http://schemas.microsoft.com/office/drawing/2014/main" val="24358725"/>
                    </a:ext>
                  </a:extLst>
                </a:gridCol>
                <a:gridCol w="1706121">
                  <a:extLst>
                    <a:ext uri="{9D8B030D-6E8A-4147-A177-3AD203B41FA5}">
                      <a16:colId xmlns:a16="http://schemas.microsoft.com/office/drawing/2014/main" val="368399821"/>
                    </a:ext>
                  </a:extLst>
                </a:gridCol>
                <a:gridCol w="2192601">
                  <a:extLst>
                    <a:ext uri="{9D8B030D-6E8A-4147-A177-3AD203B41FA5}">
                      <a16:colId xmlns:a16="http://schemas.microsoft.com/office/drawing/2014/main" val="3907387080"/>
                    </a:ext>
                  </a:extLst>
                </a:gridCol>
                <a:gridCol w="1828171">
                  <a:extLst>
                    <a:ext uri="{9D8B030D-6E8A-4147-A177-3AD203B41FA5}">
                      <a16:colId xmlns:a16="http://schemas.microsoft.com/office/drawing/2014/main" val="1889510586"/>
                    </a:ext>
                  </a:extLst>
                </a:gridCol>
              </a:tblGrid>
              <a:tr h="462363"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2: EVALUATION CAPACITY DEVELOPMENT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987112"/>
                  </a:ext>
                </a:extLst>
              </a:tr>
              <a:tr h="10850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Develop a National Evaluation Capacity Building Plan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 2026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SAMEA, NSG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0312915"/>
                  </a:ext>
                </a:extLst>
              </a:tr>
              <a:tr h="1369486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Replenishment of capacity for evaluation across government 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Ongoing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DPME, sector departments, provinces, SOEs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0937507"/>
                  </a:ext>
                </a:extLst>
              </a:tr>
              <a:tr h="882117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Updating of curriculum for evaluation training courses 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2026–2028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NSG and academic institutions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0815999"/>
                  </a:ext>
                </a:extLst>
              </a:tr>
              <a:tr h="1348702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 of learning forums (e.g., Communities of practice (CoPs), brown bag lunch sessions, national evaluation seminar 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Quarterly and biannually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SAMEA, NSG, Universities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3075548"/>
                  </a:ext>
                </a:extLst>
              </a:tr>
              <a:tr h="989941">
                <a:tc>
                  <a:txBody>
                    <a:bodyPr/>
                    <a:lstStyle/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 of a competency framework and certification pathways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SAMEA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DPME, DPSA, NSG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2025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639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2EE0E0-5476-44A7-9DBB-8817720FA3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2239677"/>
              </p:ext>
            </p:extLst>
          </p:nvPr>
        </p:nvGraphicFramePr>
        <p:xfrm>
          <a:off x="339969" y="246185"/>
          <a:ext cx="11582398" cy="621323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4529693">
                  <a:extLst>
                    <a:ext uri="{9D8B030D-6E8A-4147-A177-3AD203B41FA5}">
                      <a16:colId xmlns:a16="http://schemas.microsoft.com/office/drawing/2014/main" val="1377463745"/>
                    </a:ext>
                  </a:extLst>
                </a:gridCol>
                <a:gridCol w="2217907">
                  <a:extLst>
                    <a:ext uri="{9D8B030D-6E8A-4147-A177-3AD203B41FA5}">
                      <a16:colId xmlns:a16="http://schemas.microsoft.com/office/drawing/2014/main" val="3161407943"/>
                    </a:ext>
                  </a:extLst>
                </a:gridCol>
                <a:gridCol w="2241375">
                  <a:extLst>
                    <a:ext uri="{9D8B030D-6E8A-4147-A177-3AD203B41FA5}">
                      <a16:colId xmlns:a16="http://schemas.microsoft.com/office/drawing/2014/main" val="3932539161"/>
                    </a:ext>
                  </a:extLst>
                </a:gridCol>
                <a:gridCol w="2593423">
                  <a:extLst>
                    <a:ext uri="{9D8B030D-6E8A-4147-A177-3AD203B41FA5}">
                      <a16:colId xmlns:a16="http://schemas.microsoft.com/office/drawing/2014/main" val="1366724954"/>
                    </a:ext>
                  </a:extLst>
                </a:gridCol>
              </a:tblGrid>
              <a:tr h="453096"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3: IMPLEMENTATION OF PLANNED EVALUATIONS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573323"/>
                  </a:ext>
                </a:extLst>
              </a:tr>
              <a:tr h="10925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Secure budgets to support execution of planned evaluation projects 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Annually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and sector departments,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Treasury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4529127"/>
                  </a:ext>
                </a:extLst>
              </a:tr>
              <a:tr h="183461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Implement planned evaluations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ongoing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DPME, sector  departments, provinces, SOEs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NSG, all spheres of government, &amp; development partners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4390641"/>
                  </a:ext>
                </a:extLst>
              </a:tr>
              <a:tr h="183461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Establish/Maintain partnerships to support NEPF implementation 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ongoing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NSG, all spheres of government &amp; development partners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2269361"/>
                  </a:ext>
                </a:extLst>
              </a:tr>
              <a:tr h="9983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 Implementation of Improvement Plans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onward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departments and DPME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Parliament, PSC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2023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950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8BCB448-B72C-47BB-9445-7D99355781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316604"/>
              </p:ext>
            </p:extLst>
          </p:nvPr>
        </p:nvGraphicFramePr>
        <p:xfrm>
          <a:off x="246185" y="23447"/>
          <a:ext cx="11676184" cy="6754978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897071">
                  <a:extLst>
                    <a:ext uri="{9D8B030D-6E8A-4147-A177-3AD203B41FA5}">
                      <a16:colId xmlns:a16="http://schemas.microsoft.com/office/drawing/2014/main" val="974101557"/>
                    </a:ext>
                  </a:extLst>
                </a:gridCol>
                <a:gridCol w="1721677">
                  <a:extLst>
                    <a:ext uri="{9D8B030D-6E8A-4147-A177-3AD203B41FA5}">
                      <a16:colId xmlns:a16="http://schemas.microsoft.com/office/drawing/2014/main" val="348278834"/>
                    </a:ext>
                  </a:extLst>
                </a:gridCol>
                <a:gridCol w="2212595">
                  <a:extLst>
                    <a:ext uri="{9D8B030D-6E8A-4147-A177-3AD203B41FA5}">
                      <a16:colId xmlns:a16="http://schemas.microsoft.com/office/drawing/2014/main" val="2235179367"/>
                    </a:ext>
                  </a:extLst>
                </a:gridCol>
                <a:gridCol w="1844841">
                  <a:extLst>
                    <a:ext uri="{9D8B030D-6E8A-4147-A177-3AD203B41FA5}">
                      <a16:colId xmlns:a16="http://schemas.microsoft.com/office/drawing/2014/main" val="79117445"/>
                    </a:ext>
                  </a:extLst>
                </a:gridCol>
              </a:tblGrid>
              <a:tr h="1199323"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ZA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4: STRENGTHENING QUALITY ASSURANCE AND USE OF EVALUATION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ZA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70612"/>
                  </a:ext>
                </a:extLst>
              </a:tr>
              <a:tr h="15321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Update evaluation guidelines to align with NEPF 2025 (e.g. Outcome evaluation, Institutional Reviews, etc.)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(in progress)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DPME, Partners, Departments and EAC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534775"/>
                  </a:ext>
                </a:extLst>
              </a:tr>
              <a:tr h="14932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 Maintain quality assurance mechanisms (steering committees, peer reviews, stakeholder validation, etc.)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onward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DPME, sector departments, evaluators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3425093"/>
                  </a:ext>
                </a:extLst>
              </a:tr>
              <a:tr h="97409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 Maintain a DPME Evaluation Portal to share evaluation reports and other tools</a:t>
                      </a:r>
                      <a:endParaRPr lang="en-ZA" sz="18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onwards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4704359"/>
                  </a:ext>
                </a:extLst>
              </a:tr>
              <a:tr h="14932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 Develop interactive knowledge-sharing products (policy briefs, infographics and summaries) for public dissemination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onwards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Custodian departments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9716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745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78CE83-3071-4CF5-A6FA-9814757BE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467395"/>
              </p:ext>
            </p:extLst>
          </p:nvPr>
        </p:nvGraphicFramePr>
        <p:xfrm>
          <a:off x="375138" y="785446"/>
          <a:ext cx="11430000" cy="2667000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772736">
                  <a:extLst>
                    <a:ext uri="{9D8B030D-6E8A-4147-A177-3AD203B41FA5}">
                      <a16:colId xmlns:a16="http://schemas.microsoft.com/office/drawing/2014/main" val="3333758309"/>
                    </a:ext>
                  </a:extLst>
                </a:gridCol>
                <a:gridCol w="1685378">
                  <a:extLst>
                    <a:ext uri="{9D8B030D-6E8A-4147-A177-3AD203B41FA5}">
                      <a16:colId xmlns:a16="http://schemas.microsoft.com/office/drawing/2014/main" val="3659637088"/>
                    </a:ext>
                  </a:extLst>
                </a:gridCol>
                <a:gridCol w="1853866">
                  <a:extLst>
                    <a:ext uri="{9D8B030D-6E8A-4147-A177-3AD203B41FA5}">
                      <a16:colId xmlns:a16="http://schemas.microsoft.com/office/drawing/2014/main" val="936855139"/>
                    </a:ext>
                  </a:extLst>
                </a:gridCol>
                <a:gridCol w="2118020">
                  <a:extLst>
                    <a:ext uri="{9D8B030D-6E8A-4147-A177-3AD203B41FA5}">
                      <a16:colId xmlns:a16="http://schemas.microsoft.com/office/drawing/2014/main" val="4256673472"/>
                    </a:ext>
                  </a:extLst>
                </a:gridCol>
              </a:tblGrid>
              <a:tr h="1090246"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ZA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PRIORITY 5: MONITORING AND REPORTING ON NEPF IMPLEMENTATION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74970"/>
                  </a:ext>
                </a:extLst>
              </a:tr>
              <a:tr h="15767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Produce an annual report on NEPF implementation and publish </a:t>
                      </a:r>
                      <a:endParaRPr lang="en-ZA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onwards </a:t>
                      </a:r>
                      <a:endParaRPr lang="en-ZA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DPME 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ZA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Departments</a:t>
                      </a:r>
                      <a:endParaRPr lang="en-ZA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23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574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F651F3-E8EB-1F45-A216-5C2C6E60605B}"/>
              </a:ext>
            </a:extLst>
          </p:cNvPr>
          <p:cNvSpPr txBox="1"/>
          <p:nvPr/>
        </p:nvSpPr>
        <p:spPr>
          <a:xfrm>
            <a:off x="0" y="313661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734966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 DPME_PRESENTATION_TEMPLATE [Read-Only]" id="{0DDA3712-5ABF-4E52-BAFE-DF0E2C91C405}" vid="{C6F9EDDF-F529-43D1-A28A-B98DFD3F25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896a6a9-a093-4348-8500-480f6e8d206f">Y5456RA2XN4D-1785624989-46</_dlc_DocId>
    <RoutingTargetPath xmlns="http://schemas.microsoft.com/sharepoint/v3" xsi:nil="true"/>
    <_dlc_DocIdUrl xmlns="a896a6a9-a093-4348-8500-480f6e8d206f">
      <Url>http://manportal/Communication/Document%20Centre/_layouts/15/DocIdRedir.aspx?ID=Y5456RA2XN4D-1785624989-46</Url>
      <Description>Y5456RA2XN4D-1785624989-46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7656FCA11330408A58CA7CCD5F7CD3" ma:contentTypeVersion="4" ma:contentTypeDescription="Create a new document." ma:contentTypeScope="" ma:versionID="dfdad117558699a4113da9607b6f05db">
  <xsd:schema xmlns:xsd="http://www.w3.org/2001/XMLSchema" xmlns:xs="http://www.w3.org/2001/XMLSchema" xmlns:p="http://schemas.microsoft.com/office/2006/metadata/properties" xmlns:ns1="http://schemas.microsoft.com/sharepoint/v3" xmlns:ns2="a896a6a9-a093-4348-8500-480f6e8d206f" targetNamespace="http://schemas.microsoft.com/office/2006/metadata/properties" ma:root="true" ma:fieldsID="9c9db16d2efb08e273a44589091b0676" ns1:_="" ns2:_="">
    <xsd:import namespace="http://schemas.microsoft.com/sharepoint/v3"/>
    <xsd:import namespace="a896a6a9-a093-4348-8500-480f6e8d206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outingTargetPath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TargetPath" ma:index="11" nillable="true" ma:displayName="Target Path" ma:internalName="RoutingTargetPath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6a6a9-a093-4348-8500-480f6e8d206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9681D1-5F79-4ADE-A332-38DDFD1B31B9}">
  <ds:schemaRefs>
    <ds:schemaRef ds:uri="a896a6a9-a093-4348-8500-480f6e8d20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C0A361F-9414-4476-AF0E-02405B877DB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A664D2C-0293-48B8-A7D4-EFDC991FE45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4270BFF-8263-4401-8C0F-2C1F21AF843E}">
  <ds:schemaRefs>
    <ds:schemaRef ds:uri="a896a6a9-a093-4348-8500-480f6e8d20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DPME_PRESENTATION_TEMPLATE</Template>
  <TotalTime>181</TotalTime>
  <Words>1955</Words>
  <Application>Microsoft Office PowerPoint</Application>
  <PresentationFormat>Widescreen</PresentationFormat>
  <Paragraphs>277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Symbol</vt:lpstr>
      <vt:lpstr>Times New Roman</vt:lpstr>
      <vt:lpstr>Office Theme</vt:lpstr>
      <vt:lpstr>PowerPoint Presentation</vt:lpstr>
      <vt:lpstr>Outline</vt:lpstr>
      <vt:lpstr>WHY THE NEPF?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 PLAN FOR THE NEPF 2025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Kgaugelo Moshia-Molebatsi</dc:creator>
  <cp:lastModifiedBy>Kgaugelo Moshia-Molebatsi</cp:lastModifiedBy>
  <cp:revision>25</cp:revision>
  <dcterms:created xsi:type="dcterms:W3CDTF">2025-12-03T11:34:07Z</dcterms:created>
  <dcterms:modified xsi:type="dcterms:W3CDTF">2026-07-20T12:59:06Z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9ebda08f-b510-4f7d-b7b0-ff13042120c3</vt:lpwstr>
  </property>
  <property fmtid="{D5CDD505-2E9C-101B-9397-08002B2CF9AE}" pid="3" name="ContentTypeId">
    <vt:lpwstr>0x010100467656FCA11330408A58CA7CCD5F7CD3</vt:lpwstr>
  </property>
</Properties>
</file>