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69" r:id="rId4"/>
    <p:sldId id="258" r:id="rId5"/>
    <p:sldId id="270" r:id="rId6"/>
    <p:sldId id="259" r:id="rId7"/>
    <p:sldId id="260" r:id="rId8"/>
    <p:sldId id="261" r:id="rId9"/>
    <p:sldId id="271" r:id="rId10"/>
    <p:sldId id="262" r:id="rId11"/>
    <p:sldId id="263" r:id="rId12"/>
    <p:sldId id="264" r:id="rId13"/>
    <p:sldId id="265" r:id="rId14"/>
    <p:sldId id="266" r:id="rId15"/>
    <p:sldId id="268"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A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38"/>
    <p:restoredTop sz="80068"/>
  </p:normalViewPr>
  <p:slideViewPr>
    <p:cSldViewPr snapToGrid="0" snapToObjects="1">
      <p:cViewPr varScale="1">
        <p:scale>
          <a:sx n="101" d="100"/>
          <a:sy n="101" d="100"/>
        </p:scale>
        <p:origin x="10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44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Good morning, colleagues. It is an honour to join you today. Evaluation has become one of the most powerful governance tools available to governments worldwide—not simply because it measures performance, but because it enables governments to learn, adapt and make better decisions. Today, I would like to demonstrate how evaluation can strengthen every stage of the policy and programme cycle, from programme design through implementation to achieving meaningful outcomes and long-term impact.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Public resources are increasingly limited, making value for money a governance imperative. Governments are expected to justify not only how funds are spent, but whether they improve citizens' lives. Many programmes continue despite limited evidence of effectiveness, highlighting the need for systematic evaluation. Evaluation supports learning, accountability, transparency, and adaptive management throughout the programme lifecycle. Ultimately, evaluation transforms evidence into better decisions, stronger programmes, and improved public outcomes.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BC5B-7055-2DA9-BD93-B2CC7EE0C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56F2D-9FA0-5E4F-E203-F488105EF7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EB6354-C10A-51BF-6181-C7E63362EE33}"/>
              </a:ext>
            </a:extLst>
          </p:cNvPr>
          <p:cNvSpPr>
            <a:spLocks noGrp="1"/>
          </p:cNvSpPr>
          <p:nvPr>
            <p:ph type="body" idx="1"/>
          </p:nvPr>
        </p:nvSpPr>
        <p:spPr/>
        <p:txBody>
          <a:bodyPr/>
          <a:lstStyle/>
          <a:p>
            <a:r>
              <a:rPr lang="en-ZA" sz="1200" b="0" i="0" kern="1200" dirty="0">
                <a:solidFill>
                  <a:schemeClr val="tx1"/>
                </a:solidFill>
                <a:effectLst/>
                <a:latin typeface="+mn-lt"/>
                <a:ea typeface="+mn-ea"/>
                <a:cs typeface="+mn-cs"/>
              </a:rPr>
              <a:t>This diagram brings together everything we've discussed today. On the left are the drivers pushing evaluation onto the governance agenda — fiscal pressure, the demand for evidence-informed decisions, and increasingly complex programmes. At the centre, evaluation provides the credible evidence that powers five interconnected benefits: better decisions, stronger programmes, improved outcomes, public value, and adaptive learning — notice these aren't a straight line, they reinforce each other continuously. On the right, we see what evaluation delivers in practice: assessing relevance and effectiveness, improving design and implementation, promoting learning, and strengthening accountability. And at the bottom is the results chain itself — inputs, activities, outputs, outcomes, impact — with evaluation running underneath as the feedback loop, not something bolted on at the end. The takeaway is simple: evaluation isn't a compliance exercise sitting outside government; it's the engine that turns investment into public value.</a:t>
            </a:r>
          </a:p>
          <a:p>
            <a:br>
              <a:rPr lang="en-ZA" dirty="0"/>
            </a:br>
            <a:endParaRPr lang="en-US" dirty="0"/>
          </a:p>
        </p:txBody>
      </p:sp>
      <p:sp>
        <p:nvSpPr>
          <p:cNvPr id="4" name="Slide Number Placeholder 3">
            <a:extLst>
              <a:ext uri="{FF2B5EF4-FFF2-40B4-BE49-F238E27FC236}">
                <a16:creationId xmlns:a16="http://schemas.microsoft.com/office/drawing/2014/main" id="{B26BA88C-CF70-291C-3F68-CC32CCE2435F}"/>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253733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i="0" kern="1200" dirty="0">
                <a:solidFill>
                  <a:schemeClr val="tx1"/>
                </a:solidFill>
                <a:effectLst/>
                <a:latin typeface="+mn-lt"/>
                <a:ea typeface="+mn-ea"/>
                <a:cs typeface="+mn-cs"/>
              </a:rPr>
              <a:t>Evaluation has not stood still — it has evolved in step with public sector governance itself, responding to increasingly complex policy and development challenges over the decades. What started as a compliance-driven exercise — checking whether money was spent as planned — has progressively shifted toward something far more strategic: supporting evidence-informed decision-making, organisational learning, and adaptive governance. Today, evaluation is recognised globally as a strategic governance function, one that strengthens accountability, drives innovation, builds resilience, and creates sustainable public value across the entire policy and programme cycle. In short, the question has changed. Governments used to ask, "Did we deliver?" Now the more important question is, "How can we continuously improve outcomes and create lasting public value?" That shift — from counting delivery to driving improvement — is really the story of where evaluation has been, and where it's going.</a:t>
            </a:r>
          </a:p>
          <a:p>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DE30B-459B-6C00-07B4-B08B5EE28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883AA-4DC9-E438-09BA-702351CC43E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089BE8-EE2D-9F0E-08DC-788B78DE16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i="0" kern="1200" dirty="0">
                <a:solidFill>
                  <a:schemeClr val="tx1"/>
                </a:solidFill>
                <a:effectLst/>
                <a:latin typeface="+mn-lt"/>
                <a:ea typeface="+mn-ea"/>
                <a:cs typeface="+mn-cs"/>
              </a:rPr>
              <a:t>Evaluation has not stood still — it has evolved in step with public sector governance itself, responding to increasingly complex policy and development challenges over the decades. What started as a compliance-driven exercise — checking whether money was spent as planned — has progressively shifted toward something far more strategic: supporting evidence-informed decision-making, organisational learning, and adaptive governance. Today, evaluation is recognised globally as a strategic governance function, one that strengthens accountability, drives innovation, builds resilience, and creates sustainable public value across the entire policy and programme cycle. In short, the question has changed. Governments used to ask, "Did we deliver?" Now the more important question is, "How can we continuously improve outcomes and create lasting public value?" That shift — from counting delivery to driving improvement — is really the story of where evaluation has been, and where it's going.</a:t>
            </a:r>
          </a:p>
          <a:p>
            <a:endParaRPr lang="en-US" dirty="0"/>
          </a:p>
        </p:txBody>
      </p:sp>
      <p:sp>
        <p:nvSpPr>
          <p:cNvPr id="4" name="Slide Number Placeholder 3">
            <a:extLst>
              <a:ext uri="{FF2B5EF4-FFF2-40B4-BE49-F238E27FC236}">
                <a16:creationId xmlns:a16="http://schemas.microsoft.com/office/drawing/2014/main" id="{05E2222A-A2D2-7384-B3C6-6CA40CC506EC}"/>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496350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Over the past two decades, Africa has made significant progress in institutionalising evaluation. Governments are moving beyond donor-driven evaluations towards nationally owned evaluation systems. Organisations such as AfrEA, CLEAR-AA, SAMEA and national VOPEs have played an important role in building professional evaluation capacity. South Africa remains one of the continent's leaders, particularly through its National Evaluation System and the Revised National Evaluation Policy Framework. The continent has also contributed intellectually through the Made in Africa Evaluation movement, recognising that evaluation approaches should reflect African governance systems, cultures and development priorities.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spcAft>
                <a:spcPts val="800"/>
              </a:spcAft>
              <a:buSzPts val="1000"/>
              <a:buFont typeface="Symbol" pitchFamily="2" charset="2"/>
              <a:buChar char=""/>
              <a:tabLst>
                <a:tab pos="457200" algn="l"/>
              </a:tabLst>
            </a:pP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South Africa has built an impressive evaluation architecture over the past decade.</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itchFamily="2" charset="2"/>
              <a:buChar char=""/>
              <a:tabLst>
                <a:tab pos="457200" algn="l"/>
              </a:tabLst>
            </a:pP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The question is no longer whether evaluations are conducted; rather, whether they influence decisions.</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itchFamily="2" charset="2"/>
              <a:buChar char=""/>
              <a:tabLst>
                <a:tab pos="457200" algn="l"/>
              </a:tabLst>
            </a:pP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Many municipalities have strong monitoring systems but very limited evaluation capacity.</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itchFamily="2" charset="2"/>
              <a:buChar char=""/>
              <a:tabLst>
                <a:tab pos="457200" algn="l"/>
              </a:tabLst>
            </a:pP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Evaluation findings are often underutilised because they are produced too late, insufficiently disseminated, or not integrated into planning and budgeting cycles.</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itchFamily="2" charset="2"/>
              <a:buChar char=""/>
              <a:tabLst>
                <a:tab pos="457200" algn="l"/>
              </a:tabLst>
            </a:pP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Another challenge is the tendency to confuse monitoring with evaluation, leading organisations to believe that performance reports alone provide sufficient evidence for decision-making.</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itchFamily="2" charset="2"/>
              <a:buChar char=""/>
              <a:tabLst>
                <a:tab pos="457200" algn="l"/>
              </a:tabLst>
            </a:pP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Institutionalisation should therefore focus on building an </a:t>
            </a:r>
            <a:r>
              <a:rPr lang="en-ZA" sz="1200" b="1" kern="100" dirty="0">
                <a:effectLst/>
                <a:latin typeface="Arial Narrow" panose="020B0604020202020204" pitchFamily="34" charset="0"/>
                <a:ea typeface="Aptos" panose="020B0004020202020204" pitchFamily="34" charset="0"/>
                <a:cs typeface="Times New Roman" panose="02020603050405020304" pitchFamily="18" charset="0"/>
              </a:rPr>
              <a:t>evaluation culture</a:t>
            </a:r>
            <a:r>
              <a:rPr lang="en-ZA" sz="1200" kern="100" dirty="0">
                <a:effectLst/>
                <a:latin typeface="Arial Narrow" panose="020B0604020202020204" pitchFamily="34" charset="0"/>
                <a:ea typeface="Aptos" panose="020B0004020202020204" pitchFamily="34" charset="0"/>
                <a:cs typeface="Times New Roman" panose="02020603050405020304" pitchFamily="18" charset="0"/>
              </a:rPr>
              <a:t> in which managers routinely ask: </a:t>
            </a:r>
            <a:r>
              <a:rPr lang="en-ZA" sz="1200" i="1" kern="100" dirty="0">
                <a:effectLst/>
                <a:latin typeface="Arial Narrow" panose="020B0604020202020204" pitchFamily="34" charset="0"/>
                <a:ea typeface="Aptos" panose="020B0004020202020204" pitchFamily="34" charset="0"/>
                <a:cs typeface="Times New Roman" panose="02020603050405020304" pitchFamily="18" charset="0"/>
              </a:rPr>
              <a:t>What worked? What did not? Why? What should we do differently?</a:t>
            </a:r>
            <a:endParaRPr lang="en-ZA"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25D33-360E-87D8-8CD2-989083E92A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F6A6C-CC58-E8A7-BF1C-0000B03307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EDB2BA-1925-BE00-0CE2-69358D78540E}"/>
              </a:ext>
            </a:extLst>
          </p:cNvPr>
          <p:cNvSpPr>
            <a:spLocks noGrp="1"/>
          </p:cNvSpPr>
          <p:nvPr>
            <p:ph type="body" idx="1"/>
          </p:nvPr>
        </p:nvSpPr>
        <p:spPr/>
        <p:txBody>
          <a:bodyPr/>
          <a:lstStyle/>
          <a:p>
            <a:r>
              <a:rPr lang="en-ZA" sz="1200" b="0" i="0" u="none" strike="noStrike" kern="1200" dirty="0">
                <a:solidFill>
                  <a:schemeClr val="tx1"/>
                </a:solidFill>
                <a:effectLst/>
                <a:latin typeface="+mn-lt"/>
                <a:ea typeface="+mn-ea"/>
                <a:cs typeface="+mn-cs"/>
              </a:rPr>
              <a:t>Let's ground this in Nkangala's own numbers. Nkangala contributes 37.2% of Mpumalanga's provincial GDP, yet unemployment remains at 41.4%, and nearly 45% of residents live below the lower-bound poverty line — against a provincial target of below 25%. These figures alone don't tell us what to do; that's where evaluation comes in. For each indicator, there's a corresponding evaluation question: Are economic programmes actually translating growth into inclusive employment? Which employment interventions are demonstrating measurable impact, and which need redesign? Why haven't poverty reduction programmes produced stronger outcomes despite continued investment? And how can evaluation improve targeting, implementation and resource allocation to accelerate progress? These questions only get answered if evaluation is embedded across the full programme lifecycle — from design, asking whether we're solving the right problem, through planning, implementation, results, and learning, which feeds straight back into the next generation of programmes. Done well, that lifecycle approach doesn't just produce reports — it produces better decisions, stronger programmes, and better outcomes for the communities of Nkangala.</a:t>
            </a:r>
            <a:endParaRPr lang="en-US" dirty="0"/>
          </a:p>
        </p:txBody>
      </p:sp>
      <p:sp>
        <p:nvSpPr>
          <p:cNvPr id="4" name="Slide Number Placeholder 3">
            <a:extLst>
              <a:ext uri="{FF2B5EF4-FFF2-40B4-BE49-F238E27FC236}">
                <a16:creationId xmlns:a16="http://schemas.microsoft.com/office/drawing/2014/main" id="{C0F0E55D-DF90-30E0-7378-1F0B92D8FA16}"/>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55731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Outputs are important because they demonstrate delivery, but they are not the final measure of success. Evaluation shifts the focus from counting activities to understanding whether programmes are producing lasting improvements. Provincial departments and municipalities should increasingly report on outcomes and impact, not only on compliance with annual targets. Evaluation therefore becomes the bridge between performance management and public value.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1225A"/>
          </a:solidFill>
          <a:ln/>
        </p:spPr>
        <p:txBody>
          <a:bodyPr/>
          <a:lstStyle/>
          <a:p>
            <a:endParaRPr lang="en-US"/>
          </a:p>
        </p:txBody>
      </p:sp>
      <p:sp>
        <p:nvSpPr>
          <p:cNvPr id="3" name="Shape 1"/>
          <p:cNvSpPr/>
          <p:nvPr/>
        </p:nvSpPr>
        <p:spPr>
          <a:xfrm>
            <a:off x="5671312" y="137160"/>
            <a:ext cx="6400800" cy="6400800"/>
          </a:xfrm>
          <a:prstGeom prst="ellipse">
            <a:avLst/>
          </a:prstGeom>
          <a:solidFill>
            <a:srgbClr val="17173F"/>
          </a:solidFill>
          <a:ln/>
        </p:spPr>
        <p:txBody>
          <a:bodyPr/>
          <a:lstStyle/>
          <a:p>
            <a:endParaRPr lang="en-US"/>
          </a:p>
        </p:txBody>
      </p:sp>
      <p:sp>
        <p:nvSpPr>
          <p:cNvPr id="4" name="Shape 2"/>
          <p:cNvSpPr/>
          <p:nvPr/>
        </p:nvSpPr>
        <p:spPr>
          <a:xfrm>
            <a:off x="7107501" y="1149231"/>
            <a:ext cx="4754880" cy="4754880"/>
          </a:xfrm>
          <a:prstGeom prst="ellipse">
            <a:avLst/>
          </a:prstGeom>
          <a:solidFill>
            <a:srgbClr val="272861"/>
          </a:solidFill>
          <a:ln>
            <a:solidFill>
              <a:schemeClr val="bg1"/>
            </a:solidFill>
          </a:ln>
        </p:spPr>
        <p:txBody>
          <a:bodyPr/>
          <a:lstStyle/>
          <a:p>
            <a:endParaRPr lang="en-US"/>
          </a:p>
        </p:txBody>
      </p:sp>
      <p:sp>
        <p:nvSpPr>
          <p:cNvPr id="7" name="Text 4"/>
          <p:cNvSpPr/>
          <p:nvPr/>
        </p:nvSpPr>
        <p:spPr>
          <a:xfrm>
            <a:off x="548640" y="1874520"/>
            <a:ext cx="7589520" cy="320040"/>
          </a:xfrm>
          <a:prstGeom prst="rect">
            <a:avLst/>
          </a:prstGeom>
          <a:noFill/>
          <a:ln/>
        </p:spPr>
        <p:txBody>
          <a:bodyPr wrap="square" rtlCol="0" anchor="ctr"/>
          <a:lstStyle/>
          <a:p>
            <a:pPr marL="0" indent="0" algn="l">
              <a:buNone/>
            </a:pPr>
            <a:r>
              <a:rPr lang="en-US" sz="1300" b="1" kern="0" spc="200" dirty="0">
                <a:solidFill>
                  <a:srgbClr val="FDAE39"/>
                </a:solidFill>
                <a:latin typeface="Calibri" pitchFamily="34" charset="0"/>
                <a:ea typeface="Calibri" pitchFamily="34" charset="-122"/>
                <a:cs typeface="Calibri" pitchFamily="34" charset="-120"/>
              </a:rPr>
              <a:t>PROVINCIAL EVALUATION SEMINAR</a:t>
            </a:r>
            <a:endParaRPr lang="en-US" sz="1300" dirty="0"/>
          </a:p>
        </p:txBody>
      </p:sp>
      <p:sp>
        <p:nvSpPr>
          <p:cNvPr id="8" name="Text 5"/>
          <p:cNvSpPr/>
          <p:nvPr/>
        </p:nvSpPr>
        <p:spPr>
          <a:xfrm>
            <a:off x="548640" y="2194560"/>
            <a:ext cx="7406640" cy="1737360"/>
          </a:xfrm>
          <a:prstGeom prst="rect">
            <a:avLst/>
          </a:prstGeom>
          <a:noFill/>
          <a:ln/>
        </p:spPr>
        <p:txBody>
          <a:bodyPr wrap="square" rtlCol="0" anchor="t"/>
          <a:lstStyle/>
          <a:p>
            <a:pPr marL="0" indent="0" algn="l">
              <a:lnSpc>
                <a:spcPct val="108000"/>
              </a:lnSpc>
              <a:buNone/>
            </a:pPr>
            <a:r>
              <a:rPr lang="en-US" sz="3200" b="1" dirty="0">
                <a:solidFill>
                  <a:srgbClr val="FFFFFF"/>
                </a:solidFill>
                <a:latin typeface="Cambria" pitchFamily="34" charset="0"/>
                <a:ea typeface="Cambria" pitchFamily="34" charset="-122"/>
                <a:cs typeface="Cambria" pitchFamily="34" charset="-120"/>
              </a:rPr>
              <a:t>Using Evaluation to Strengthen Programme Design, Planning, Implementation and Results</a:t>
            </a:r>
            <a:endParaRPr lang="en-US" sz="3200" dirty="0"/>
          </a:p>
        </p:txBody>
      </p:sp>
      <p:sp>
        <p:nvSpPr>
          <p:cNvPr id="9" name="Text 6"/>
          <p:cNvSpPr/>
          <p:nvPr/>
        </p:nvSpPr>
        <p:spPr>
          <a:xfrm>
            <a:off x="548640" y="3794760"/>
            <a:ext cx="7132320" cy="457200"/>
          </a:xfrm>
          <a:prstGeom prst="rect">
            <a:avLst/>
          </a:prstGeom>
          <a:noFill/>
          <a:ln/>
        </p:spPr>
        <p:txBody>
          <a:bodyPr wrap="square" rtlCol="0" anchor="ctr"/>
          <a:lstStyle/>
          <a:p>
            <a:pPr marL="0" indent="0" algn="l">
              <a:buNone/>
            </a:pPr>
            <a:r>
              <a:rPr lang="en-US" sz="1700" i="1" dirty="0">
                <a:solidFill>
                  <a:srgbClr val="CADCFC"/>
                </a:solidFill>
                <a:latin typeface="Calibri" pitchFamily="34" charset="0"/>
                <a:ea typeface="Calibri" pitchFamily="34" charset="-122"/>
                <a:cs typeface="Calibri" pitchFamily="34" charset="-120"/>
              </a:rPr>
              <a:t>From Evidence to Better Public Value</a:t>
            </a:r>
            <a:endParaRPr lang="en-US" sz="1700" dirty="0"/>
          </a:p>
        </p:txBody>
      </p:sp>
      <p:sp>
        <p:nvSpPr>
          <p:cNvPr id="10" name="Shape 7"/>
          <p:cNvSpPr/>
          <p:nvPr/>
        </p:nvSpPr>
        <p:spPr>
          <a:xfrm>
            <a:off x="566928" y="4434840"/>
            <a:ext cx="2926080" cy="0"/>
          </a:xfrm>
          <a:prstGeom prst="line">
            <a:avLst/>
          </a:prstGeom>
          <a:noFill/>
          <a:ln w="19050">
            <a:solidFill>
              <a:srgbClr val="FDAE39"/>
            </a:solidFill>
            <a:prstDash val="solid"/>
          </a:ln>
        </p:spPr>
        <p:txBody>
          <a:bodyPr/>
          <a:lstStyle/>
          <a:p>
            <a:endParaRPr lang="en-US"/>
          </a:p>
        </p:txBody>
      </p:sp>
      <p:sp>
        <p:nvSpPr>
          <p:cNvPr id="11" name="Text 8"/>
          <p:cNvSpPr/>
          <p:nvPr/>
        </p:nvSpPr>
        <p:spPr>
          <a:xfrm>
            <a:off x="548640" y="4617720"/>
            <a:ext cx="7315200" cy="1051560"/>
          </a:xfrm>
          <a:prstGeom prst="rect">
            <a:avLst/>
          </a:prstGeom>
          <a:noFill/>
          <a:ln/>
        </p:spPr>
        <p:txBody>
          <a:bodyPr wrap="square" rtlCol="0" anchor="t"/>
          <a:lstStyle/>
          <a:p>
            <a:pPr marL="0" indent="0" algn="l">
              <a:lnSpc>
                <a:spcPct val="125000"/>
              </a:lnSpc>
              <a:buNone/>
            </a:pPr>
            <a:r>
              <a:rPr lang="en-US" sz="1600" b="1" dirty="0">
                <a:solidFill>
                  <a:srgbClr val="FFFFFF"/>
                </a:solidFill>
                <a:latin typeface="Calibri" pitchFamily="34" charset="0"/>
                <a:ea typeface="Calibri" pitchFamily="34" charset="-122"/>
                <a:cs typeface="Calibri" pitchFamily="34" charset="-120"/>
              </a:rPr>
              <a:t>Dr Lesedi Senamele Matlala, PhD
</a:t>
            </a:r>
            <a:r>
              <a:rPr lang="en-US" sz="1250" dirty="0">
                <a:solidFill>
                  <a:srgbClr val="C7C9E6"/>
                </a:solidFill>
                <a:latin typeface="Calibri" pitchFamily="34" charset="0"/>
                <a:ea typeface="Calibri" pitchFamily="34" charset="-122"/>
                <a:cs typeface="Calibri" pitchFamily="34" charset="-120"/>
              </a:rPr>
              <a:t>Chairperson, South African Monitoring and Evaluation Association (SAMEA)
Senior Lecturer, School of Public Management, Governance and Public Policy | University of Johannesburg</a:t>
            </a:r>
            <a:endParaRPr lang="en-US" sz="1600" dirty="0"/>
          </a:p>
        </p:txBody>
      </p:sp>
      <p:sp>
        <p:nvSpPr>
          <p:cNvPr id="12" name="Text 9"/>
          <p:cNvSpPr/>
          <p:nvPr/>
        </p:nvSpPr>
        <p:spPr>
          <a:xfrm>
            <a:off x="548640" y="5989320"/>
            <a:ext cx="7315200" cy="365760"/>
          </a:xfrm>
          <a:prstGeom prst="rect">
            <a:avLst/>
          </a:prstGeom>
          <a:noFill/>
          <a:ln/>
        </p:spPr>
        <p:txBody>
          <a:bodyPr wrap="square" rtlCol="0" anchor="ctr"/>
          <a:lstStyle/>
          <a:p>
            <a:pPr marL="0" indent="0" algn="l">
              <a:buNone/>
            </a:pPr>
            <a:r>
              <a:rPr lang="en-US" sz="1250" b="1" dirty="0">
                <a:solidFill>
                  <a:srgbClr val="FDAE39"/>
                </a:solidFill>
                <a:latin typeface="Calibri" pitchFamily="34" charset="0"/>
                <a:ea typeface="Calibri" pitchFamily="34" charset="-122"/>
                <a:cs typeface="Calibri" pitchFamily="34" charset="-120"/>
              </a:rPr>
              <a:t>Nkangala District Municipality, Mpumalanga   •   23 July 2026</a:t>
            </a:r>
            <a:endParaRPr lang="en-US" sz="1250" dirty="0"/>
          </a:p>
        </p:txBody>
      </p:sp>
      <p:sp>
        <p:nvSpPr>
          <p:cNvPr id="13" name="Shape 10"/>
          <p:cNvSpPr/>
          <p:nvPr/>
        </p:nvSpPr>
        <p:spPr>
          <a:xfrm>
            <a:off x="7315200" y="2249423"/>
            <a:ext cx="4379976" cy="3569479"/>
          </a:xfrm>
          <a:prstGeom prst="ellipse">
            <a:avLst/>
          </a:prstGeom>
          <a:solidFill>
            <a:srgbClr val="FDAE39"/>
          </a:solidFill>
          <a:ln/>
        </p:spPr>
        <p:txBody>
          <a:bodyPr/>
          <a:lstStyle/>
          <a:p>
            <a:endParaRPr lang="en-US"/>
          </a:p>
        </p:txBody>
      </p:sp>
      <p:pic>
        <p:nvPicPr>
          <p:cNvPr id="14" name="Image 1" descr="/home/claude/assets/headshot_square.jpg"/>
          <p:cNvPicPr>
            <a:picLocks noChangeAspect="1"/>
          </p:cNvPicPr>
          <p:nvPr/>
        </p:nvPicPr>
        <p:blipFill>
          <a:blip r:embed="rId3"/>
          <a:stretch>
            <a:fillRect/>
          </a:stretch>
        </p:blipFill>
        <p:spPr>
          <a:xfrm>
            <a:off x="7356348" y="1188720"/>
            <a:ext cx="4297680" cy="4297680"/>
          </a:xfrm>
          <a:prstGeom prst="ellipse">
            <a:avLst/>
          </a:prstGeom>
        </p:spPr>
      </p:pic>
      <p:pic>
        <p:nvPicPr>
          <p:cNvPr id="16" name="Picture 15">
            <a:extLst>
              <a:ext uri="{FF2B5EF4-FFF2-40B4-BE49-F238E27FC236}">
                <a16:creationId xmlns:a16="http://schemas.microsoft.com/office/drawing/2014/main" id="{7862C019-F621-6B28-B218-F0B8039F5EA0}"/>
              </a:ext>
            </a:extLst>
          </p:cNvPr>
          <p:cNvPicPr>
            <a:picLocks noChangeAspect="1"/>
          </p:cNvPicPr>
          <p:nvPr/>
        </p:nvPicPr>
        <p:blipFill>
          <a:blip r:embed="rId4"/>
          <a:stretch>
            <a:fillRect/>
          </a:stretch>
        </p:blipFill>
        <p:spPr>
          <a:xfrm>
            <a:off x="566928" y="375101"/>
            <a:ext cx="1862763" cy="13165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Why Evaluation Matters More Than Ever</a:t>
            </a:r>
            <a:endParaRPr lang="en-US" sz="2700" dirty="0"/>
          </a:p>
        </p:txBody>
      </p:sp>
      <p:sp>
        <p:nvSpPr>
          <p:cNvPr id="5" name="Text 2"/>
          <p:cNvSpPr/>
          <p:nvPr/>
        </p:nvSpPr>
        <p:spPr>
          <a:xfrm>
            <a:off x="502920" y="960120"/>
            <a:ext cx="10881360" cy="502920"/>
          </a:xfrm>
          <a:prstGeom prst="rect">
            <a:avLst/>
          </a:prstGeom>
          <a:noFill/>
          <a:ln/>
        </p:spPr>
        <p:txBody>
          <a:bodyPr wrap="square" rtlCol="0" anchor="ctr"/>
          <a:lstStyle/>
          <a:p>
            <a:pPr marL="0" indent="0">
              <a:buNone/>
            </a:pPr>
            <a:r>
              <a:rPr lang="en-US" sz="1450" i="1" dirty="0">
                <a:solidFill>
                  <a:srgbClr val="5B5B6E"/>
                </a:solidFill>
                <a:latin typeface="Calibri" pitchFamily="34" charset="0"/>
                <a:ea typeface="Calibri" pitchFamily="34" charset="-122"/>
                <a:cs typeface="Calibri" pitchFamily="34" charset="-120"/>
              </a:rPr>
              <a:t>Governments are under increasing pressure to demonstrate that public investments produce meaningful and measurable results.</a:t>
            </a:r>
            <a:endParaRPr lang="en-US" sz="1450" dirty="0"/>
          </a:p>
        </p:txBody>
      </p:sp>
      <p:sp>
        <p:nvSpPr>
          <p:cNvPr id="6" name="Text 3"/>
          <p:cNvSpPr/>
          <p:nvPr/>
        </p:nvSpPr>
        <p:spPr>
          <a:xfrm>
            <a:off x="502920" y="1691640"/>
            <a:ext cx="3657600" cy="320040"/>
          </a:xfrm>
          <a:prstGeom prst="rect">
            <a:avLst/>
          </a:prstGeom>
          <a:noFill/>
          <a:ln/>
        </p:spPr>
        <p:txBody>
          <a:bodyPr wrap="square" rtlCol="0" anchor="ctr"/>
          <a:lstStyle/>
          <a:p>
            <a:pPr marL="0" indent="0">
              <a:buNone/>
            </a:pPr>
            <a:r>
              <a:rPr lang="en-US" sz="1600" b="1" kern="0" spc="150" dirty="0">
                <a:solidFill>
                  <a:srgbClr val="21225A"/>
                </a:solidFill>
                <a:latin typeface="Calibri" pitchFamily="34" charset="0"/>
                <a:ea typeface="Calibri" pitchFamily="34" charset="-122"/>
                <a:cs typeface="Calibri" pitchFamily="34" charset="-120"/>
              </a:rPr>
              <a:t>KEY DRIVERS</a:t>
            </a:r>
            <a:endParaRPr lang="en-US" sz="1600" dirty="0"/>
          </a:p>
        </p:txBody>
      </p:sp>
      <p:sp>
        <p:nvSpPr>
          <p:cNvPr id="7" name="Shape 4"/>
          <p:cNvSpPr/>
          <p:nvPr/>
        </p:nvSpPr>
        <p:spPr>
          <a:xfrm>
            <a:off x="502920" y="2148840"/>
            <a:ext cx="384048" cy="384048"/>
          </a:xfrm>
          <a:prstGeom prst="ellipse">
            <a:avLst/>
          </a:prstGeom>
          <a:solidFill>
            <a:srgbClr val="FDAE39"/>
          </a:solidFill>
          <a:ln/>
        </p:spPr>
        <p:txBody>
          <a:bodyPr/>
          <a:lstStyle/>
          <a:p>
            <a:endParaRPr lang="en-US" sz="2400"/>
          </a:p>
        </p:txBody>
      </p:sp>
      <p:sp>
        <p:nvSpPr>
          <p:cNvPr id="8" name="Text 5"/>
          <p:cNvSpPr/>
          <p:nvPr/>
        </p:nvSpPr>
        <p:spPr>
          <a:xfrm>
            <a:off x="502920" y="2148840"/>
            <a:ext cx="384048" cy="384048"/>
          </a:xfrm>
          <a:prstGeom prst="rect">
            <a:avLst/>
          </a:prstGeom>
          <a:noFill/>
          <a:ln/>
        </p:spPr>
        <p:txBody>
          <a:bodyPr wrap="square" rtlCol="0" anchor="ctr"/>
          <a:lstStyle/>
          <a:p>
            <a:pPr marL="0" indent="0" algn="ctr">
              <a:buNone/>
            </a:pPr>
            <a:r>
              <a:rPr lang="en-US" sz="1600" b="1" dirty="0">
                <a:solidFill>
                  <a:srgbClr val="21225A"/>
                </a:solidFill>
                <a:latin typeface="Calibri" pitchFamily="34" charset="0"/>
                <a:ea typeface="Calibri" pitchFamily="34" charset="-122"/>
                <a:cs typeface="Calibri" pitchFamily="34" charset="-120"/>
              </a:rPr>
              <a:t>1</a:t>
            </a:r>
            <a:endParaRPr lang="en-US" sz="1600" dirty="0"/>
          </a:p>
        </p:txBody>
      </p:sp>
      <p:sp>
        <p:nvSpPr>
          <p:cNvPr id="9" name="Text 6"/>
          <p:cNvSpPr/>
          <p:nvPr/>
        </p:nvSpPr>
        <p:spPr>
          <a:xfrm>
            <a:off x="1097280" y="2103120"/>
            <a:ext cx="6080760" cy="594360"/>
          </a:xfrm>
          <a:prstGeom prst="rect">
            <a:avLst/>
          </a:prstGeom>
          <a:noFill/>
          <a:ln/>
        </p:spPr>
        <p:txBody>
          <a:bodyPr wrap="square" rtlCol="0" anchor="ctr"/>
          <a:lstStyle/>
          <a:p>
            <a:pPr marL="0" indent="0">
              <a:buNone/>
            </a:pPr>
            <a:r>
              <a:rPr lang="en-US" dirty="0">
                <a:solidFill>
                  <a:srgbClr val="34344A"/>
                </a:solidFill>
                <a:latin typeface="Calibri" pitchFamily="34" charset="0"/>
                <a:ea typeface="Calibri" pitchFamily="34" charset="-122"/>
                <a:cs typeface="Calibri" pitchFamily="34" charset="-120"/>
              </a:rPr>
              <a:t>Growing fiscal constraints and increasing demand for public accountability.</a:t>
            </a:r>
            <a:endParaRPr lang="en-US" dirty="0"/>
          </a:p>
        </p:txBody>
      </p:sp>
      <p:sp>
        <p:nvSpPr>
          <p:cNvPr id="10" name="Shape 7"/>
          <p:cNvSpPr/>
          <p:nvPr/>
        </p:nvSpPr>
        <p:spPr>
          <a:xfrm>
            <a:off x="502920" y="2907792"/>
            <a:ext cx="384048" cy="384048"/>
          </a:xfrm>
          <a:prstGeom prst="ellipse">
            <a:avLst/>
          </a:prstGeom>
          <a:solidFill>
            <a:srgbClr val="FDAE39"/>
          </a:solidFill>
          <a:ln/>
        </p:spPr>
        <p:txBody>
          <a:bodyPr/>
          <a:lstStyle/>
          <a:p>
            <a:endParaRPr lang="en-US" sz="2400"/>
          </a:p>
        </p:txBody>
      </p:sp>
      <p:sp>
        <p:nvSpPr>
          <p:cNvPr id="11" name="Text 8"/>
          <p:cNvSpPr/>
          <p:nvPr/>
        </p:nvSpPr>
        <p:spPr>
          <a:xfrm>
            <a:off x="502920" y="2907792"/>
            <a:ext cx="384048" cy="384048"/>
          </a:xfrm>
          <a:prstGeom prst="rect">
            <a:avLst/>
          </a:prstGeom>
          <a:noFill/>
          <a:ln/>
        </p:spPr>
        <p:txBody>
          <a:bodyPr wrap="square" rtlCol="0" anchor="ctr"/>
          <a:lstStyle/>
          <a:p>
            <a:pPr marL="0" indent="0" algn="ctr">
              <a:buNone/>
            </a:pPr>
            <a:r>
              <a:rPr lang="en-US" sz="1600" b="1" dirty="0">
                <a:solidFill>
                  <a:srgbClr val="21225A"/>
                </a:solidFill>
                <a:latin typeface="Calibri" pitchFamily="34" charset="0"/>
                <a:ea typeface="Calibri" pitchFamily="34" charset="-122"/>
                <a:cs typeface="Calibri" pitchFamily="34" charset="-120"/>
              </a:rPr>
              <a:t>2</a:t>
            </a:r>
            <a:endParaRPr lang="en-US" sz="1600" dirty="0"/>
          </a:p>
        </p:txBody>
      </p:sp>
      <p:sp>
        <p:nvSpPr>
          <p:cNvPr id="12" name="Text 9"/>
          <p:cNvSpPr/>
          <p:nvPr/>
        </p:nvSpPr>
        <p:spPr>
          <a:xfrm>
            <a:off x="1097280" y="2862072"/>
            <a:ext cx="6080760" cy="594360"/>
          </a:xfrm>
          <a:prstGeom prst="rect">
            <a:avLst/>
          </a:prstGeom>
          <a:noFill/>
          <a:ln/>
        </p:spPr>
        <p:txBody>
          <a:bodyPr wrap="square" rtlCol="0" anchor="ctr"/>
          <a:lstStyle/>
          <a:p>
            <a:pPr marL="0" indent="0">
              <a:buNone/>
            </a:pPr>
            <a:r>
              <a:rPr lang="en-US" dirty="0">
                <a:solidFill>
                  <a:srgbClr val="34344A"/>
                </a:solidFill>
                <a:latin typeface="Calibri" pitchFamily="34" charset="0"/>
                <a:ea typeface="Calibri" pitchFamily="34" charset="-122"/>
                <a:cs typeface="Calibri" pitchFamily="34" charset="-120"/>
              </a:rPr>
              <a:t>Rising expectations for evidence-informed policymaking and decision-making.</a:t>
            </a:r>
            <a:endParaRPr lang="en-US" dirty="0"/>
          </a:p>
        </p:txBody>
      </p:sp>
      <p:sp>
        <p:nvSpPr>
          <p:cNvPr id="13" name="Shape 10"/>
          <p:cNvSpPr/>
          <p:nvPr/>
        </p:nvSpPr>
        <p:spPr>
          <a:xfrm>
            <a:off x="502920" y="3666744"/>
            <a:ext cx="384048" cy="384048"/>
          </a:xfrm>
          <a:prstGeom prst="ellipse">
            <a:avLst/>
          </a:prstGeom>
          <a:solidFill>
            <a:srgbClr val="FDAE39"/>
          </a:solidFill>
          <a:ln/>
        </p:spPr>
        <p:txBody>
          <a:bodyPr/>
          <a:lstStyle/>
          <a:p>
            <a:endParaRPr lang="en-US"/>
          </a:p>
        </p:txBody>
      </p:sp>
      <p:sp>
        <p:nvSpPr>
          <p:cNvPr id="14" name="Text 11"/>
          <p:cNvSpPr/>
          <p:nvPr/>
        </p:nvSpPr>
        <p:spPr>
          <a:xfrm>
            <a:off x="502920" y="3666744"/>
            <a:ext cx="384048" cy="384048"/>
          </a:xfrm>
          <a:prstGeom prst="rect">
            <a:avLst/>
          </a:prstGeom>
          <a:noFill/>
          <a:ln/>
        </p:spPr>
        <p:txBody>
          <a:bodyPr wrap="square" rtlCol="0" anchor="ctr"/>
          <a:lstStyle/>
          <a:p>
            <a:pPr marL="0" indent="0" algn="ctr">
              <a:buNone/>
            </a:pPr>
            <a:r>
              <a:rPr lang="en-US" sz="1600" b="1" dirty="0">
                <a:solidFill>
                  <a:srgbClr val="21225A"/>
                </a:solidFill>
                <a:latin typeface="Calibri" pitchFamily="34" charset="0"/>
                <a:ea typeface="Calibri" pitchFamily="34" charset="-122"/>
                <a:cs typeface="Calibri" pitchFamily="34" charset="-120"/>
              </a:rPr>
              <a:t>3</a:t>
            </a:r>
            <a:endParaRPr lang="en-US" sz="1600" dirty="0"/>
          </a:p>
        </p:txBody>
      </p:sp>
      <p:sp>
        <p:nvSpPr>
          <p:cNvPr id="15" name="Text 12"/>
          <p:cNvSpPr/>
          <p:nvPr/>
        </p:nvSpPr>
        <p:spPr>
          <a:xfrm>
            <a:off x="1097280" y="3621024"/>
            <a:ext cx="6080760" cy="594360"/>
          </a:xfrm>
          <a:prstGeom prst="rect">
            <a:avLst/>
          </a:prstGeom>
          <a:noFill/>
          <a:ln/>
        </p:spPr>
        <p:txBody>
          <a:bodyPr wrap="square" rtlCol="0" anchor="ctr"/>
          <a:lstStyle/>
          <a:p>
            <a:pPr marL="0" indent="0">
              <a:buNone/>
            </a:pPr>
            <a:r>
              <a:rPr lang="en-US" dirty="0">
                <a:solidFill>
                  <a:srgbClr val="34344A"/>
                </a:solidFill>
                <a:latin typeface="Calibri" pitchFamily="34" charset="0"/>
                <a:ea typeface="Calibri" pitchFamily="34" charset="-122"/>
                <a:cs typeface="Calibri" pitchFamily="34" charset="-120"/>
              </a:rPr>
              <a:t>Persistent socio-economic challenges despite significant public expenditure.</a:t>
            </a:r>
            <a:endParaRPr lang="en-US" dirty="0"/>
          </a:p>
        </p:txBody>
      </p:sp>
      <p:sp>
        <p:nvSpPr>
          <p:cNvPr id="16" name="Shape 13"/>
          <p:cNvSpPr/>
          <p:nvPr/>
        </p:nvSpPr>
        <p:spPr>
          <a:xfrm>
            <a:off x="502920" y="4425696"/>
            <a:ext cx="384048" cy="384048"/>
          </a:xfrm>
          <a:prstGeom prst="ellipse">
            <a:avLst/>
          </a:prstGeom>
          <a:solidFill>
            <a:srgbClr val="FDAE39"/>
          </a:solidFill>
          <a:ln/>
        </p:spPr>
        <p:txBody>
          <a:bodyPr/>
          <a:lstStyle/>
          <a:p>
            <a:endParaRPr lang="en-US" sz="3600"/>
          </a:p>
        </p:txBody>
      </p:sp>
      <p:sp>
        <p:nvSpPr>
          <p:cNvPr id="17" name="Text 14"/>
          <p:cNvSpPr/>
          <p:nvPr/>
        </p:nvSpPr>
        <p:spPr>
          <a:xfrm>
            <a:off x="502920" y="4425696"/>
            <a:ext cx="384048" cy="384048"/>
          </a:xfrm>
          <a:prstGeom prst="rect">
            <a:avLst/>
          </a:prstGeom>
          <a:noFill/>
          <a:ln/>
        </p:spPr>
        <p:txBody>
          <a:bodyPr wrap="square" rtlCol="0" anchor="ctr"/>
          <a:lstStyle/>
          <a:p>
            <a:pPr marL="0" indent="0" algn="ctr">
              <a:buNone/>
            </a:pPr>
            <a:r>
              <a:rPr lang="en-US" sz="1600" b="1" dirty="0">
                <a:solidFill>
                  <a:srgbClr val="21225A"/>
                </a:solidFill>
                <a:latin typeface="Calibri" pitchFamily="34" charset="0"/>
                <a:ea typeface="Calibri" pitchFamily="34" charset="-122"/>
                <a:cs typeface="Calibri" pitchFamily="34" charset="-120"/>
              </a:rPr>
              <a:t>4</a:t>
            </a:r>
            <a:endParaRPr lang="en-US" sz="1200" dirty="0"/>
          </a:p>
        </p:txBody>
      </p:sp>
      <p:sp>
        <p:nvSpPr>
          <p:cNvPr id="18" name="Text 15"/>
          <p:cNvSpPr/>
          <p:nvPr/>
        </p:nvSpPr>
        <p:spPr>
          <a:xfrm>
            <a:off x="1097280" y="4379976"/>
            <a:ext cx="6080760" cy="594360"/>
          </a:xfrm>
          <a:prstGeom prst="rect">
            <a:avLst/>
          </a:prstGeom>
          <a:noFill/>
          <a:ln/>
        </p:spPr>
        <p:txBody>
          <a:bodyPr wrap="square" rtlCol="0" anchor="ctr"/>
          <a:lstStyle/>
          <a:p>
            <a:pPr marL="0" indent="0">
              <a:buNone/>
            </a:pPr>
            <a:r>
              <a:rPr lang="en-US" dirty="0">
                <a:solidFill>
                  <a:srgbClr val="34344A"/>
                </a:solidFill>
                <a:latin typeface="Calibri" pitchFamily="34" charset="0"/>
                <a:ea typeface="Calibri" pitchFamily="34" charset="-122"/>
                <a:cs typeface="Calibri" pitchFamily="34" charset="-120"/>
              </a:rPr>
              <a:t>Greater emphasis on achieving sustainable development outcomes and public value.</a:t>
            </a:r>
            <a:endParaRPr lang="en-US" dirty="0"/>
          </a:p>
        </p:txBody>
      </p:sp>
      <p:sp>
        <p:nvSpPr>
          <p:cNvPr id="19" name="Shape 16"/>
          <p:cNvSpPr/>
          <p:nvPr/>
        </p:nvSpPr>
        <p:spPr>
          <a:xfrm>
            <a:off x="502920" y="5184648"/>
            <a:ext cx="384048" cy="384048"/>
          </a:xfrm>
          <a:prstGeom prst="ellipse">
            <a:avLst/>
          </a:prstGeom>
          <a:solidFill>
            <a:srgbClr val="FDAE39"/>
          </a:solidFill>
          <a:ln/>
        </p:spPr>
        <p:txBody>
          <a:bodyPr/>
          <a:lstStyle/>
          <a:p>
            <a:endParaRPr lang="en-US"/>
          </a:p>
        </p:txBody>
      </p:sp>
      <p:sp>
        <p:nvSpPr>
          <p:cNvPr id="20" name="Text 17"/>
          <p:cNvSpPr/>
          <p:nvPr/>
        </p:nvSpPr>
        <p:spPr>
          <a:xfrm>
            <a:off x="502920" y="5184648"/>
            <a:ext cx="384048" cy="384048"/>
          </a:xfrm>
          <a:prstGeom prst="rect">
            <a:avLst/>
          </a:prstGeom>
          <a:noFill/>
          <a:ln/>
        </p:spPr>
        <p:txBody>
          <a:bodyPr wrap="square" rtlCol="0" anchor="ctr"/>
          <a:lstStyle/>
          <a:p>
            <a:pPr marL="0" indent="0" algn="ctr">
              <a:buNone/>
            </a:pPr>
            <a:r>
              <a:rPr lang="en-US" sz="1600" b="1" dirty="0">
                <a:solidFill>
                  <a:srgbClr val="21225A"/>
                </a:solidFill>
                <a:latin typeface="Calibri" pitchFamily="34" charset="0"/>
                <a:ea typeface="Calibri" pitchFamily="34" charset="-122"/>
                <a:cs typeface="Calibri" pitchFamily="34" charset="-120"/>
              </a:rPr>
              <a:t>5</a:t>
            </a:r>
            <a:endParaRPr lang="en-US" sz="1600" dirty="0"/>
          </a:p>
        </p:txBody>
      </p:sp>
      <p:sp>
        <p:nvSpPr>
          <p:cNvPr id="21" name="Text 18"/>
          <p:cNvSpPr/>
          <p:nvPr/>
        </p:nvSpPr>
        <p:spPr>
          <a:xfrm>
            <a:off x="1097280" y="5138928"/>
            <a:ext cx="6080760" cy="594360"/>
          </a:xfrm>
          <a:prstGeom prst="rect">
            <a:avLst/>
          </a:prstGeom>
          <a:noFill/>
          <a:ln/>
        </p:spPr>
        <p:txBody>
          <a:bodyPr wrap="square" rtlCol="0" anchor="ctr"/>
          <a:lstStyle/>
          <a:p>
            <a:pPr marL="0" indent="0">
              <a:buNone/>
            </a:pPr>
            <a:r>
              <a:rPr lang="en-US" dirty="0">
                <a:solidFill>
                  <a:srgbClr val="34344A"/>
                </a:solidFill>
                <a:latin typeface="Calibri" pitchFamily="34" charset="0"/>
                <a:ea typeface="Calibri" pitchFamily="34" charset="-122"/>
                <a:cs typeface="Calibri" pitchFamily="34" charset="-120"/>
              </a:rPr>
              <a:t>Increasing complexity of public sector programmes requiring adaptive learning and continuous improvement.</a:t>
            </a:r>
            <a:endParaRPr lang="en-US" dirty="0"/>
          </a:p>
        </p:txBody>
      </p:sp>
      <p:sp>
        <p:nvSpPr>
          <p:cNvPr id="22" name="Shape 19"/>
          <p:cNvSpPr/>
          <p:nvPr/>
        </p:nvSpPr>
        <p:spPr>
          <a:xfrm>
            <a:off x="7452360" y="1691640"/>
            <a:ext cx="4251960" cy="4480560"/>
          </a:xfrm>
          <a:prstGeom prst="roundRect">
            <a:avLst>
              <a:gd name="adj" fmla="val 2581"/>
            </a:avLst>
          </a:prstGeom>
          <a:solidFill>
            <a:srgbClr val="21225A"/>
          </a:solidFill>
          <a:ln/>
        </p:spPr>
        <p:txBody>
          <a:bodyPr/>
          <a:lstStyle/>
          <a:p>
            <a:endParaRPr lang="en-US"/>
          </a:p>
        </p:txBody>
      </p:sp>
      <p:sp>
        <p:nvSpPr>
          <p:cNvPr id="23" name="Shape 20"/>
          <p:cNvSpPr/>
          <p:nvPr/>
        </p:nvSpPr>
        <p:spPr>
          <a:xfrm>
            <a:off x="7726680" y="1965960"/>
            <a:ext cx="502920" cy="502920"/>
          </a:xfrm>
          <a:prstGeom prst="ellipse">
            <a:avLst/>
          </a:prstGeom>
          <a:solidFill>
            <a:srgbClr val="FDAE39"/>
          </a:solidFill>
          <a:ln/>
        </p:spPr>
        <p:txBody>
          <a:bodyPr/>
          <a:lstStyle/>
          <a:p>
            <a:endParaRPr lang="en-US"/>
          </a:p>
        </p:txBody>
      </p:sp>
      <p:sp>
        <p:nvSpPr>
          <p:cNvPr id="24" name="Text 21"/>
          <p:cNvSpPr/>
          <p:nvPr/>
        </p:nvSpPr>
        <p:spPr>
          <a:xfrm>
            <a:off x="7726680" y="1828800"/>
            <a:ext cx="502920" cy="548640"/>
          </a:xfrm>
          <a:prstGeom prst="rect">
            <a:avLst/>
          </a:prstGeom>
          <a:noFill/>
          <a:ln/>
        </p:spPr>
        <p:txBody>
          <a:bodyPr wrap="square" rtlCol="0" anchor="ctr"/>
          <a:lstStyle/>
          <a:p>
            <a:pPr marL="0" indent="0" algn="ctr">
              <a:buNone/>
            </a:pPr>
            <a:r>
              <a:rPr lang="en-US" sz="2800" b="1" dirty="0">
                <a:solidFill>
                  <a:srgbClr val="21225A"/>
                </a:solidFill>
                <a:latin typeface="Cambria" pitchFamily="34" charset="0"/>
                <a:ea typeface="Cambria" pitchFamily="34" charset="-122"/>
                <a:cs typeface="Cambria" pitchFamily="34" charset="-120"/>
              </a:rPr>
              <a:t>“</a:t>
            </a:r>
            <a:endParaRPr lang="en-US" sz="2800" dirty="0"/>
          </a:p>
        </p:txBody>
      </p:sp>
      <p:sp>
        <p:nvSpPr>
          <p:cNvPr id="25" name="Text 22"/>
          <p:cNvSpPr/>
          <p:nvPr/>
        </p:nvSpPr>
        <p:spPr>
          <a:xfrm>
            <a:off x="7818120" y="2697480"/>
            <a:ext cx="3703320" cy="2880360"/>
          </a:xfrm>
          <a:prstGeom prst="rect">
            <a:avLst/>
          </a:prstGeom>
          <a:noFill/>
          <a:ln/>
        </p:spPr>
        <p:txBody>
          <a:bodyPr wrap="square" rtlCol="0" anchor="t"/>
          <a:lstStyle/>
          <a:p>
            <a:pPr marL="0" indent="0">
              <a:lnSpc>
                <a:spcPct val="125000"/>
              </a:lnSpc>
              <a:buNone/>
            </a:pPr>
            <a:r>
              <a:rPr lang="en-US" sz="1700" i="1" dirty="0">
                <a:solidFill>
                  <a:srgbClr val="FFFFFF"/>
                </a:solidFill>
                <a:latin typeface="Cambria" pitchFamily="34" charset="0"/>
                <a:ea typeface="Cambria" pitchFamily="34" charset="-122"/>
                <a:cs typeface="Cambria" pitchFamily="34" charset="-120"/>
              </a:rPr>
              <a:t>Evaluation bridges the gap between public expenditure and public value by providing credible evidence on what works, for whom, under what conditions, and why.</a:t>
            </a:r>
            <a:endParaRPr lang="en-US" sz="1700" dirty="0"/>
          </a:p>
        </p:txBody>
      </p:sp>
      <p:sp>
        <p:nvSpPr>
          <p:cNvPr id="26" name="Text 23"/>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4CAC8-E07D-4CBE-EE99-5E9369BFB192}"/>
            </a:ext>
          </a:extLst>
        </p:cNvPr>
        <p:cNvGrpSpPr/>
        <p:nvPr/>
      </p:nvGrpSpPr>
      <p:grpSpPr>
        <a:xfrm>
          <a:off x="0" y="0"/>
          <a:ext cx="0" cy="0"/>
          <a:chOff x="0" y="0"/>
          <a:chExt cx="0" cy="0"/>
        </a:xfrm>
      </p:grpSpPr>
      <p:pic>
        <p:nvPicPr>
          <p:cNvPr id="3" name="Image 0" descr="/mnt/user-data/uploads/images-2.jpeg">
            <a:extLst>
              <a:ext uri="{FF2B5EF4-FFF2-40B4-BE49-F238E27FC236}">
                <a16:creationId xmlns:a16="http://schemas.microsoft.com/office/drawing/2014/main" id="{E19751DF-7DEF-23FD-BCB1-FFD41B5434F5}"/>
              </a:ext>
            </a:extLst>
          </p:cNvPr>
          <p:cNvPicPr>
            <a:picLocks noChangeAspect="1"/>
          </p:cNvPicPr>
          <p:nvPr/>
        </p:nvPicPr>
        <p:blipFill>
          <a:blip r:embed="rId3"/>
          <a:stretch>
            <a:fillRect/>
          </a:stretch>
        </p:blipFill>
        <p:spPr>
          <a:xfrm>
            <a:off x="10908792" y="320040"/>
            <a:ext cx="868680" cy="969307"/>
          </a:xfrm>
          <a:prstGeom prst="rect">
            <a:avLst/>
          </a:prstGeom>
        </p:spPr>
      </p:pic>
      <p:sp>
        <p:nvSpPr>
          <p:cNvPr id="4" name="Text 1">
            <a:extLst>
              <a:ext uri="{FF2B5EF4-FFF2-40B4-BE49-F238E27FC236}">
                <a16:creationId xmlns:a16="http://schemas.microsoft.com/office/drawing/2014/main" id="{8ABB41E5-C645-735A-B0EA-B555728AFEAB}"/>
              </a:ext>
            </a:extLst>
          </p:cNvPr>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Why Evaluation Matters More Than Ever…..</a:t>
            </a:r>
            <a:endParaRPr lang="en-US" sz="2700" dirty="0"/>
          </a:p>
        </p:txBody>
      </p:sp>
      <p:sp>
        <p:nvSpPr>
          <p:cNvPr id="26" name="Text 23">
            <a:extLst>
              <a:ext uri="{FF2B5EF4-FFF2-40B4-BE49-F238E27FC236}">
                <a16:creationId xmlns:a16="http://schemas.microsoft.com/office/drawing/2014/main" id="{68CB4732-578D-236E-FE8C-C08E80702520}"/>
              </a:ext>
            </a:extLst>
          </p:cNvPr>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2</a:t>
            </a:r>
            <a:endParaRPr lang="en-US" sz="1000" dirty="0"/>
          </a:p>
        </p:txBody>
      </p:sp>
      <p:pic>
        <p:nvPicPr>
          <p:cNvPr id="2" name="Picture 1">
            <a:extLst>
              <a:ext uri="{FF2B5EF4-FFF2-40B4-BE49-F238E27FC236}">
                <a16:creationId xmlns:a16="http://schemas.microsoft.com/office/drawing/2014/main" id="{CBE8201C-1999-18F9-8212-3C510DC0705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3426"/>
          <a:stretch/>
        </p:blipFill>
        <p:spPr bwMode="auto">
          <a:xfrm>
            <a:off x="403769" y="1657188"/>
            <a:ext cx="8936196" cy="5157173"/>
          </a:xfrm>
          <a:prstGeom prst="rect">
            <a:avLst/>
          </a:prstGeom>
          <a:ln>
            <a:noFill/>
          </a:ln>
          <a:extLst>
            <a:ext uri="{53640926-AAD7-44D8-BBD7-CCE9431645EC}">
              <a14:shadowObscured xmlns:a14="http://schemas.microsoft.com/office/drawing/2010/main"/>
            </a:ext>
          </a:extLst>
        </p:spPr>
      </p:pic>
      <p:sp>
        <p:nvSpPr>
          <p:cNvPr id="27" name="Shape 19">
            <a:extLst>
              <a:ext uri="{FF2B5EF4-FFF2-40B4-BE49-F238E27FC236}">
                <a16:creationId xmlns:a16="http://schemas.microsoft.com/office/drawing/2014/main" id="{DCD153E3-9AFB-8F65-4104-46ED96509116}"/>
              </a:ext>
            </a:extLst>
          </p:cNvPr>
          <p:cNvSpPr/>
          <p:nvPr/>
        </p:nvSpPr>
        <p:spPr>
          <a:xfrm>
            <a:off x="9518554" y="1657188"/>
            <a:ext cx="2570220" cy="4789331"/>
          </a:xfrm>
          <a:prstGeom prst="roundRect">
            <a:avLst>
              <a:gd name="adj" fmla="val 2581"/>
            </a:avLst>
          </a:prstGeom>
          <a:solidFill>
            <a:srgbClr val="21225A"/>
          </a:solidFill>
          <a:ln/>
        </p:spPr>
        <p:txBody>
          <a:bodyPr/>
          <a:lstStyle/>
          <a:p>
            <a:endParaRPr lang="en-US"/>
          </a:p>
        </p:txBody>
      </p:sp>
      <p:sp>
        <p:nvSpPr>
          <p:cNvPr id="28" name="Shape 20">
            <a:extLst>
              <a:ext uri="{FF2B5EF4-FFF2-40B4-BE49-F238E27FC236}">
                <a16:creationId xmlns:a16="http://schemas.microsoft.com/office/drawing/2014/main" id="{1E68C100-C13B-2999-D847-9B029D55752F}"/>
              </a:ext>
            </a:extLst>
          </p:cNvPr>
          <p:cNvSpPr/>
          <p:nvPr/>
        </p:nvSpPr>
        <p:spPr>
          <a:xfrm>
            <a:off x="9875732" y="1874063"/>
            <a:ext cx="476725" cy="503378"/>
          </a:xfrm>
          <a:prstGeom prst="ellipse">
            <a:avLst/>
          </a:prstGeom>
          <a:solidFill>
            <a:srgbClr val="FDAE39"/>
          </a:solidFill>
          <a:ln/>
        </p:spPr>
        <p:txBody>
          <a:bodyPr/>
          <a:lstStyle/>
          <a:p>
            <a:endParaRPr lang="en-US"/>
          </a:p>
        </p:txBody>
      </p:sp>
      <p:sp>
        <p:nvSpPr>
          <p:cNvPr id="29" name="Text 21">
            <a:extLst>
              <a:ext uri="{FF2B5EF4-FFF2-40B4-BE49-F238E27FC236}">
                <a16:creationId xmlns:a16="http://schemas.microsoft.com/office/drawing/2014/main" id="{ECFD52CA-9DE5-43AA-2E35-DF66DDD0A33C}"/>
              </a:ext>
            </a:extLst>
          </p:cNvPr>
          <p:cNvSpPr/>
          <p:nvPr/>
        </p:nvSpPr>
        <p:spPr>
          <a:xfrm>
            <a:off x="9875733" y="1874057"/>
            <a:ext cx="304004" cy="623892"/>
          </a:xfrm>
          <a:prstGeom prst="rect">
            <a:avLst/>
          </a:prstGeom>
          <a:noFill/>
          <a:ln/>
        </p:spPr>
        <p:txBody>
          <a:bodyPr wrap="square" rtlCol="0" anchor="ctr"/>
          <a:lstStyle/>
          <a:p>
            <a:pPr marL="0" indent="0" algn="ctr">
              <a:buNone/>
            </a:pPr>
            <a:r>
              <a:rPr lang="en-US" sz="2800" b="1" dirty="0">
                <a:solidFill>
                  <a:srgbClr val="21225A"/>
                </a:solidFill>
                <a:latin typeface="Cambria" pitchFamily="34" charset="0"/>
                <a:ea typeface="Cambria" pitchFamily="34" charset="-122"/>
                <a:cs typeface="Cambria" pitchFamily="34" charset="-120"/>
              </a:rPr>
              <a:t>“</a:t>
            </a:r>
            <a:endParaRPr lang="en-US" sz="2800" dirty="0"/>
          </a:p>
        </p:txBody>
      </p:sp>
      <p:sp>
        <p:nvSpPr>
          <p:cNvPr id="30" name="Text 22">
            <a:extLst>
              <a:ext uri="{FF2B5EF4-FFF2-40B4-BE49-F238E27FC236}">
                <a16:creationId xmlns:a16="http://schemas.microsoft.com/office/drawing/2014/main" id="{222F7733-2993-7AEB-74FE-52DD09AC6B8B}"/>
              </a:ext>
            </a:extLst>
          </p:cNvPr>
          <p:cNvSpPr/>
          <p:nvPr/>
        </p:nvSpPr>
        <p:spPr>
          <a:xfrm>
            <a:off x="9971315" y="2497949"/>
            <a:ext cx="1943318" cy="3580634"/>
          </a:xfrm>
          <a:prstGeom prst="rect">
            <a:avLst/>
          </a:prstGeom>
          <a:noFill/>
          <a:ln/>
        </p:spPr>
        <p:txBody>
          <a:bodyPr wrap="square" rtlCol="0" anchor="t"/>
          <a:lstStyle/>
          <a:p>
            <a:pPr marL="0" indent="0">
              <a:lnSpc>
                <a:spcPct val="125000"/>
              </a:lnSpc>
              <a:buNone/>
            </a:pPr>
            <a:r>
              <a:rPr lang="en-US" sz="1500" i="1" dirty="0">
                <a:solidFill>
                  <a:srgbClr val="FFFFFF"/>
                </a:solidFill>
                <a:latin typeface="Cambria" pitchFamily="34" charset="0"/>
                <a:ea typeface="Cambria" pitchFamily="34" charset="-122"/>
                <a:cs typeface="Cambria" pitchFamily="34" charset="-120"/>
              </a:rPr>
              <a:t>Evaluation is the engine of the results chain — turning inputs into activities, outputs, outcomes, and lasting impact, while continuously feeding evidence back into better decisions, stronger programmes, and public value.</a:t>
            </a:r>
            <a:endParaRPr lang="en-US" sz="1500" dirty="0"/>
          </a:p>
        </p:txBody>
      </p:sp>
      <p:sp>
        <p:nvSpPr>
          <p:cNvPr id="31" name="Text 2">
            <a:extLst>
              <a:ext uri="{FF2B5EF4-FFF2-40B4-BE49-F238E27FC236}">
                <a16:creationId xmlns:a16="http://schemas.microsoft.com/office/drawing/2014/main" id="{F4D0B7E0-F072-F60A-9CE7-397847A12B56}"/>
              </a:ext>
            </a:extLst>
          </p:cNvPr>
          <p:cNvSpPr/>
          <p:nvPr/>
        </p:nvSpPr>
        <p:spPr>
          <a:xfrm>
            <a:off x="502920" y="960120"/>
            <a:ext cx="10881360" cy="502920"/>
          </a:xfrm>
          <a:prstGeom prst="rect">
            <a:avLst/>
          </a:prstGeom>
          <a:noFill/>
          <a:ln/>
        </p:spPr>
        <p:txBody>
          <a:bodyPr wrap="square" rtlCol="0" anchor="ctr"/>
          <a:lstStyle/>
          <a:p>
            <a:pPr marL="0" indent="0">
              <a:buNone/>
            </a:pPr>
            <a:r>
              <a:rPr lang="en-US" sz="1450" i="1" dirty="0">
                <a:solidFill>
                  <a:srgbClr val="5B5B6E"/>
                </a:solidFill>
                <a:latin typeface="Calibri" pitchFamily="34" charset="0"/>
                <a:ea typeface="Calibri" pitchFamily="34" charset="-122"/>
                <a:cs typeface="Calibri" pitchFamily="34" charset="-120"/>
              </a:rPr>
              <a:t>Continued…</a:t>
            </a:r>
            <a:endParaRPr lang="en-US" sz="1450" dirty="0"/>
          </a:p>
        </p:txBody>
      </p:sp>
    </p:spTree>
    <p:extLst>
      <p:ext uri="{BB962C8B-B14F-4D97-AF65-F5344CB8AC3E}">
        <p14:creationId xmlns:p14="http://schemas.microsoft.com/office/powerpoint/2010/main" val="136057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FFFFF"/>
          </a:solidFill>
          <a:ln/>
        </p:spPr>
        <p:txBody>
          <a:bodyPr/>
          <a:lstStyle/>
          <a:p>
            <a:endParaRPr lang="en-US"/>
          </a:p>
        </p:txBody>
      </p:sp>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The Global Evolution of Evaluation</a:t>
            </a:r>
            <a:endParaRPr lang="en-US" sz="27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From Measuring Performance to Transforming Governance</a:t>
            </a:r>
            <a:endParaRPr lang="en-US" sz="1450" dirty="0"/>
          </a:p>
        </p:txBody>
      </p:sp>
      <p:sp>
        <p:nvSpPr>
          <p:cNvPr id="6" name="Text 3"/>
          <p:cNvSpPr/>
          <p:nvPr/>
        </p:nvSpPr>
        <p:spPr>
          <a:xfrm>
            <a:off x="502920" y="1508760"/>
            <a:ext cx="3657600" cy="320040"/>
          </a:xfrm>
          <a:prstGeom prst="rect">
            <a:avLst/>
          </a:prstGeom>
          <a:noFill/>
          <a:ln/>
        </p:spPr>
        <p:txBody>
          <a:bodyPr wrap="square" rtlCol="0" anchor="ctr"/>
          <a:lstStyle/>
          <a:p>
            <a:pPr marL="0" indent="0">
              <a:buNone/>
            </a:pPr>
            <a:r>
              <a:rPr lang="en-US" sz="1300" b="1" kern="0" spc="150" dirty="0">
                <a:solidFill>
                  <a:srgbClr val="21225A"/>
                </a:solidFill>
                <a:latin typeface="Calibri" pitchFamily="34" charset="0"/>
                <a:ea typeface="Calibri" pitchFamily="34" charset="-122"/>
                <a:cs typeface="Calibri" pitchFamily="34" charset="-120"/>
              </a:rPr>
              <a:t>KEY MESSAGES</a:t>
            </a:r>
            <a:endParaRPr lang="en-US" sz="1300" dirty="0"/>
          </a:p>
        </p:txBody>
      </p:sp>
      <p:sp>
        <p:nvSpPr>
          <p:cNvPr id="7" name="Shape 4"/>
          <p:cNvSpPr/>
          <p:nvPr/>
        </p:nvSpPr>
        <p:spPr>
          <a:xfrm>
            <a:off x="502920" y="1920240"/>
            <a:ext cx="11201400" cy="960120"/>
          </a:xfrm>
          <a:prstGeom prst="roundRect">
            <a:avLst>
              <a:gd name="adj" fmla="val 9524"/>
            </a:avLst>
          </a:prstGeom>
          <a:solidFill>
            <a:srgbClr val="F7F7F9"/>
          </a:solidFill>
          <a:ln/>
        </p:spPr>
        <p:txBody>
          <a:bodyPr/>
          <a:lstStyle/>
          <a:p>
            <a:endParaRPr lang="en-US"/>
          </a:p>
        </p:txBody>
      </p:sp>
      <p:sp>
        <p:nvSpPr>
          <p:cNvPr id="8" name="Shape 5"/>
          <p:cNvSpPr/>
          <p:nvPr/>
        </p:nvSpPr>
        <p:spPr>
          <a:xfrm>
            <a:off x="731520" y="2194560"/>
            <a:ext cx="411480" cy="411480"/>
          </a:xfrm>
          <a:prstGeom prst="ellipse">
            <a:avLst/>
          </a:prstGeom>
          <a:solidFill>
            <a:srgbClr val="FDAE39"/>
          </a:solidFill>
          <a:ln/>
        </p:spPr>
        <p:txBody>
          <a:bodyPr/>
          <a:lstStyle/>
          <a:p>
            <a:endParaRPr lang="en-US"/>
          </a:p>
        </p:txBody>
      </p:sp>
      <p:sp>
        <p:nvSpPr>
          <p:cNvPr id="9" name="Text 6"/>
          <p:cNvSpPr/>
          <p:nvPr/>
        </p:nvSpPr>
        <p:spPr>
          <a:xfrm>
            <a:off x="731520" y="2194560"/>
            <a:ext cx="411480" cy="411480"/>
          </a:xfrm>
          <a:prstGeom prst="rect">
            <a:avLst/>
          </a:prstGeom>
          <a:noFill/>
          <a:ln/>
        </p:spPr>
        <p:txBody>
          <a:bodyPr wrap="square" rtlCol="0" anchor="ctr"/>
          <a:lstStyle/>
          <a:p>
            <a:pPr marL="0" indent="0" algn="ctr">
              <a:buNone/>
            </a:pPr>
            <a:r>
              <a:rPr lang="en-US" sz="1200" b="1" dirty="0">
                <a:solidFill>
                  <a:srgbClr val="21225A"/>
                </a:solidFill>
                <a:latin typeface="Calibri" pitchFamily="34" charset="0"/>
                <a:ea typeface="Calibri" pitchFamily="34" charset="-122"/>
                <a:cs typeface="Calibri" pitchFamily="34" charset="-120"/>
              </a:rPr>
              <a:t>1</a:t>
            </a:r>
            <a:endParaRPr lang="en-US" sz="1200" dirty="0"/>
          </a:p>
        </p:txBody>
      </p:sp>
      <p:sp>
        <p:nvSpPr>
          <p:cNvPr id="10" name="Text 7"/>
          <p:cNvSpPr/>
          <p:nvPr/>
        </p:nvSpPr>
        <p:spPr>
          <a:xfrm>
            <a:off x="1417320" y="2011680"/>
            <a:ext cx="9966960" cy="777240"/>
          </a:xfrm>
          <a:prstGeom prst="rect">
            <a:avLst/>
          </a:prstGeom>
          <a:noFill/>
          <a:ln/>
        </p:spPr>
        <p:txBody>
          <a:bodyPr wrap="square" rtlCol="0" anchor="ctr"/>
          <a:lstStyle/>
          <a:p>
            <a:pPr marL="0" indent="0">
              <a:buNone/>
            </a:pPr>
            <a:r>
              <a:rPr lang="en-US" sz="1350" dirty="0">
                <a:solidFill>
                  <a:srgbClr val="34344A"/>
                </a:solidFill>
                <a:latin typeface="Calibri" pitchFamily="34" charset="0"/>
                <a:ea typeface="Calibri" pitchFamily="34" charset="-122"/>
                <a:cs typeface="Calibri" pitchFamily="34" charset="-120"/>
              </a:rPr>
              <a:t>Evaluation has evolved alongside public sector governance, responding to increasingly complex policy and development challenges.</a:t>
            </a:r>
            <a:endParaRPr lang="en-US" sz="1350" dirty="0"/>
          </a:p>
        </p:txBody>
      </p:sp>
      <p:sp>
        <p:nvSpPr>
          <p:cNvPr id="11" name="Shape 8"/>
          <p:cNvSpPr/>
          <p:nvPr/>
        </p:nvSpPr>
        <p:spPr>
          <a:xfrm>
            <a:off x="502920" y="3017520"/>
            <a:ext cx="11201400" cy="960120"/>
          </a:xfrm>
          <a:prstGeom prst="roundRect">
            <a:avLst>
              <a:gd name="adj" fmla="val 9524"/>
            </a:avLst>
          </a:prstGeom>
          <a:solidFill>
            <a:srgbClr val="F7F7F9"/>
          </a:solidFill>
          <a:ln/>
        </p:spPr>
        <p:txBody>
          <a:bodyPr/>
          <a:lstStyle/>
          <a:p>
            <a:endParaRPr lang="en-US"/>
          </a:p>
        </p:txBody>
      </p:sp>
      <p:sp>
        <p:nvSpPr>
          <p:cNvPr id="12" name="Shape 9"/>
          <p:cNvSpPr/>
          <p:nvPr/>
        </p:nvSpPr>
        <p:spPr>
          <a:xfrm>
            <a:off x="731520" y="3291840"/>
            <a:ext cx="411480" cy="411480"/>
          </a:xfrm>
          <a:prstGeom prst="ellipse">
            <a:avLst/>
          </a:prstGeom>
          <a:solidFill>
            <a:srgbClr val="FDAE39"/>
          </a:solidFill>
          <a:ln/>
        </p:spPr>
        <p:txBody>
          <a:bodyPr/>
          <a:lstStyle/>
          <a:p>
            <a:endParaRPr lang="en-US"/>
          </a:p>
        </p:txBody>
      </p:sp>
      <p:sp>
        <p:nvSpPr>
          <p:cNvPr id="13" name="Text 10"/>
          <p:cNvSpPr/>
          <p:nvPr/>
        </p:nvSpPr>
        <p:spPr>
          <a:xfrm>
            <a:off x="731520" y="3291840"/>
            <a:ext cx="411480" cy="411480"/>
          </a:xfrm>
          <a:prstGeom prst="rect">
            <a:avLst/>
          </a:prstGeom>
          <a:noFill/>
          <a:ln/>
        </p:spPr>
        <p:txBody>
          <a:bodyPr wrap="square" rtlCol="0" anchor="ctr"/>
          <a:lstStyle/>
          <a:p>
            <a:pPr marL="0" indent="0" algn="ctr">
              <a:buNone/>
            </a:pPr>
            <a:r>
              <a:rPr lang="en-US" sz="1200" b="1" dirty="0">
                <a:solidFill>
                  <a:srgbClr val="21225A"/>
                </a:solidFill>
                <a:latin typeface="Calibri" pitchFamily="34" charset="0"/>
                <a:ea typeface="Calibri" pitchFamily="34" charset="-122"/>
                <a:cs typeface="Calibri" pitchFamily="34" charset="-120"/>
              </a:rPr>
              <a:t>2</a:t>
            </a:r>
            <a:endParaRPr lang="en-US" sz="1200" dirty="0"/>
          </a:p>
        </p:txBody>
      </p:sp>
      <p:sp>
        <p:nvSpPr>
          <p:cNvPr id="14" name="Text 11"/>
          <p:cNvSpPr/>
          <p:nvPr/>
        </p:nvSpPr>
        <p:spPr>
          <a:xfrm>
            <a:off x="1417320" y="3108960"/>
            <a:ext cx="9966960" cy="777240"/>
          </a:xfrm>
          <a:prstGeom prst="rect">
            <a:avLst/>
          </a:prstGeom>
          <a:noFill/>
          <a:ln/>
        </p:spPr>
        <p:txBody>
          <a:bodyPr wrap="square" rtlCol="0" anchor="ctr"/>
          <a:lstStyle/>
          <a:p>
            <a:pPr marL="0" indent="0">
              <a:buNone/>
            </a:pPr>
            <a:r>
              <a:rPr lang="en-US" sz="1350" dirty="0">
                <a:solidFill>
                  <a:srgbClr val="34344A"/>
                </a:solidFill>
                <a:latin typeface="Calibri" pitchFamily="34" charset="0"/>
                <a:ea typeface="Calibri" pitchFamily="34" charset="-122"/>
                <a:cs typeface="Calibri" pitchFamily="34" charset="-120"/>
              </a:rPr>
              <a:t>The focus has progressively shifted from measuring compliance and performance to supporting evidence-informed decision-making, organisational learning, and adaptive governance.</a:t>
            </a:r>
            <a:endParaRPr lang="en-US" sz="1350" dirty="0"/>
          </a:p>
        </p:txBody>
      </p:sp>
      <p:sp>
        <p:nvSpPr>
          <p:cNvPr id="15" name="Shape 12"/>
          <p:cNvSpPr/>
          <p:nvPr/>
        </p:nvSpPr>
        <p:spPr>
          <a:xfrm>
            <a:off x="502920" y="4114800"/>
            <a:ext cx="11201400" cy="960120"/>
          </a:xfrm>
          <a:prstGeom prst="roundRect">
            <a:avLst>
              <a:gd name="adj" fmla="val 9524"/>
            </a:avLst>
          </a:prstGeom>
          <a:solidFill>
            <a:srgbClr val="F7F7F9"/>
          </a:solidFill>
          <a:ln/>
        </p:spPr>
        <p:txBody>
          <a:bodyPr/>
          <a:lstStyle/>
          <a:p>
            <a:endParaRPr lang="en-US"/>
          </a:p>
        </p:txBody>
      </p:sp>
      <p:sp>
        <p:nvSpPr>
          <p:cNvPr id="16" name="Shape 13"/>
          <p:cNvSpPr/>
          <p:nvPr/>
        </p:nvSpPr>
        <p:spPr>
          <a:xfrm>
            <a:off x="731520" y="4389120"/>
            <a:ext cx="411480" cy="411480"/>
          </a:xfrm>
          <a:prstGeom prst="ellipse">
            <a:avLst/>
          </a:prstGeom>
          <a:solidFill>
            <a:srgbClr val="FDAE39"/>
          </a:solidFill>
          <a:ln/>
        </p:spPr>
        <p:txBody>
          <a:bodyPr/>
          <a:lstStyle/>
          <a:p>
            <a:endParaRPr lang="en-US"/>
          </a:p>
        </p:txBody>
      </p:sp>
      <p:sp>
        <p:nvSpPr>
          <p:cNvPr id="17" name="Text 14"/>
          <p:cNvSpPr/>
          <p:nvPr/>
        </p:nvSpPr>
        <p:spPr>
          <a:xfrm>
            <a:off x="731520" y="4389120"/>
            <a:ext cx="411480" cy="411480"/>
          </a:xfrm>
          <a:prstGeom prst="rect">
            <a:avLst/>
          </a:prstGeom>
          <a:noFill/>
          <a:ln/>
        </p:spPr>
        <p:txBody>
          <a:bodyPr wrap="square" rtlCol="0" anchor="ctr"/>
          <a:lstStyle/>
          <a:p>
            <a:pPr marL="0" indent="0" algn="ctr">
              <a:buNone/>
            </a:pPr>
            <a:r>
              <a:rPr lang="en-US" sz="1200" b="1" dirty="0">
                <a:solidFill>
                  <a:srgbClr val="21225A"/>
                </a:solidFill>
                <a:latin typeface="Calibri" pitchFamily="34" charset="0"/>
                <a:ea typeface="Calibri" pitchFamily="34" charset="-122"/>
                <a:cs typeface="Calibri" pitchFamily="34" charset="-120"/>
              </a:rPr>
              <a:t>3</a:t>
            </a:r>
            <a:endParaRPr lang="en-US" sz="1200" dirty="0"/>
          </a:p>
        </p:txBody>
      </p:sp>
      <p:sp>
        <p:nvSpPr>
          <p:cNvPr id="18" name="Text 15"/>
          <p:cNvSpPr/>
          <p:nvPr/>
        </p:nvSpPr>
        <p:spPr>
          <a:xfrm>
            <a:off x="1417320" y="4206240"/>
            <a:ext cx="9966960" cy="777240"/>
          </a:xfrm>
          <a:prstGeom prst="rect">
            <a:avLst/>
          </a:prstGeom>
          <a:noFill/>
          <a:ln/>
        </p:spPr>
        <p:txBody>
          <a:bodyPr wrap="square" rtlCol="0" anchor="ctr"/>
          <a:lstStyle/>
          <a:p>
            <a:pPr marL="0" indent="0">
              <a:buNone/>
            </a:pPr>
            <a:r>
              <a:rPr lang="en-US" sz="1350" dirty="0">
                <a:solidFill>
                  <a:srgbClr val="34344A"/>
                </a:solidFill>
                <a:latin typeface="Calibri" pitchFamily="34" charset="0"/>
                <a:ea typeface="Calibri" pitchFamily="34" charset="-122"/>
                <a:cs typeface="Calibri" pitchFamily="34" charset="-120"/>
              </a:rPr>
              <a:t>Today, evaluation is recognised as a strategic governance function that strengthens accountability, innovation, resilience and sustainable public value across the entire policy and programme cycle.</a:t>
            </a:r>
            <a:endParaRPr lang="en-US" sz="1350" dirty="0"/>
          </a:p>
        </p:txBody>
      </p:sp>
      <p:sp>
        <p:nvSpPr>
          <p:cNvPr id="19" name="Shape 16"/>
          <p:cNvSpPr/>
          <p:nvPr/>
        </p:nvSpPr>
        <p:spPr>
          <a:xfrm>
            <a:off x="502920" y="5349240"/>
            <a:ext cx="11201400" cy="914400"/>
          </a:xfrm>
          <a:prstGeom prst="roundRect">
            <a:avLst>
              <a:gd name="adj" fmla="val 10000"/>
            </a:avLst>
          </a:prstGeom>
          <a:solidFill>
            <a:srgbClr val="21225A"/>
          </a:solidFill>
          <a:ln/>
        </p:spPr>
        <p:txBody>
          <a:bodyPr/>
          <a:lstStyle/>
          <a:p>
            <a:endParaRPr lang="en-US"/>
          </a:p>
        </p:txBody>
      </p:sp>
      <p:sp>
        <p:nvSpPr>
          <p:cNvPr id="20" name="Text 17"/>
          <p:cNvSpPr/>
          <p:nvPr/>
        </p:nvSpPr>
        <p:spPr>
          <a:xfrm>
            <a:off x="822960" y="5349240"/>
            <a:ext cx="10561320" cy="914400"/>
          </a:xfrm>
          <a:prstGeom prst="rect">
            <a:avLst/>
          </a:prstGeom>
          <a:noFill/>
          <a:ln/>
        </p:spPr>
        <p:txBody>
          <a:bodyPr wrap="square" rtlCol="0" anchor="ctr"/>
          <a:lstStyle/>
          <a:p>
            <a:pPr marL="0" indent="0" algn="ctr">
              <a:buNone/>
            </a:pPr>
            <a:r>
              <a:rPr lang="en-US" sz="1500" i="1" dirty="0">
                <a:solidFill>
                  <a:srgbClr val="9AA0D6"/>
                </a:solidFill>
                <a:latin typeface="Cambria" pitchFamily="34" charset="0"/>
                <a:ea typeface="Cambria" pitchFamily="34" charset="-122"/>
                <a:cs typeface="Cambria" pitchFamily="34" charset="-120"/>
              </a:rPr>
              <a:t>Did we deliver?</a:t>
            </a:r>
            <a:r>
              <a:rPr lang="en-US" sz="1600" b="1" dirty="0">
                <a:solidFill>
                  <a:srgbClr val="FDAE39"/>
                </a:solidFill>
                <a:latin typeface="Cambria" pitchFamily="34" charset="0"/>
                <a:ea typeface="Cambria" pitchFamily="34" charset="-122"/>
                <a:cs typeface="Cambria" pitchFamily="34" charset="-120"/>
              </a:rPr>
              <a:t>     →     </a:t>
            </a:r>
            <a:r>
              <a:rPr lang="en-US" sz="1500" b="1" dirty="0">
                <a:solidFill>
                  <a:srgbClr val="FFFFFF"/>
                </a:solidFill>
                <a:latin typeface="Cambria" pitchFamily="34" charset="0"/>
                <a:ea typeface="Cambria" pitchFamily="34" charset="-122"/>
                <a:cs typeface="Cambria" pitchFamily="34" charset="-120"/>
              </a:rPr>
              <a:t>How can we continuously improve outcomes and create lasting public value?</a:t>
            </a:r>
            <a:endParaRPr lang="en-US" sz="1500" dirty="0"/>
          </a:p>
        </p:txBody>
      </p:sp>
      <p:sp>
        <p:nvSpPr>
          <p:cNvPr id="21" name="Text 18"/>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3F685-9634-4678-176C-D02D0753C3AD}"/>
            </a:ext>
          </a:extLst>
        </p:cNvPr>
        <p:cNvGrpSpPr/>
        <p:nvPr/>
      </p:nvGrpSpPr>
      <p:grpSpPr>
        <a:xfrm>
          <a:off x="0" y="0"/>
          <a:ext cx="0" cy="0"/>
          <a:chOff x="0" y="0"/>
          <a:chExt cx="0" cy="0"/>
        </a:xfrm>
      </p:grpSpPr>
      <p:pic>
        <p:nvPicPr>
          <p:cNvPr id="3" name="Image 0" descr="/mnt/user-data/uploads/images-2.jpeg">
            <a:extLst>
              <a:ext uri="{FF2B5EF4-FFF2-40B4-BE49-F238E27FC236}">
                <a16:creationId xmlns:a16="http://schemas.microsoft.com/office/drawing/2014/main" id="{F5CBF412-3DC3-B01C-C114-1C244259E5DF}"/>
              </a:ext>
            </a:extLst>
          </p:cNvPr>
          <p:cNvPicPr>
            <a:picLocks noChangeAspect="1"/>
          </p:cNvPicPr>
          <p:nvPr/>
        </p:nvPicPr>
        <p:blipFill>
          <a:blip r:embed="rId3"/>
          <a:stretch>
            <a:fillRect/>
          </a:stretch>
        </p:blipFill>
        <p:spPr>
          <a:xfrm>
            <a:off x="10908792" y="320040"/>
            <a:ext cx="868680" cy="969307"/>
          </a:xfrm>
          <a:prstGeom prst="rect">
            <a:avLst/>
          </a:prstGeom>
        </p:spPr>
      </p:pic>
      <p:sp>
        <p:nvSpPr>
          <p:cNvPr id="4" name="Text 1">
            <a:extLst>
              <a:ext uri="{FF2B5EF4-FFF2-40B4-BE49-F238E27FC236}">
                <a16:creationId xmlns:a16="http://schemas.microsoft.com/office/drawing/2014/main" id="{938146CD-F2C8-1C7D-CD5E-A7C219C5E5D1}"/>
              </a:ext>
            </a:extLst>
          </p:cNvPr>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The Global Evolution of Evaluation</a:t>
            </a:r>
            <a:endParaRPr lang="en-US" sz="2700" dirty="0"/>
          </a:p>
        </p:txBody>
      </p:sp>
      <p:sp>
        <p:nvSpPr>
          <p:cNvPr id="5" name="Text 2">
            <a:extLst>
              <a:ext uri="{FF2B5EF4-FFF2-40B4-BE49-F238E27FC236}">
                <a16:creationId xmlns:a16="http://schemas.microsoft.com/office/drawing/2014/main" id="{3B772ABC-F54E-7891-71DC-1943944E74AE}"/>
              </a:ext>
            </a:extLst>
          </p:cNvPr>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Continued….</a:t>
            </a:r>
            <a:endParaRPr lang="en-US" sz="1450" dirty="0"/>
          </a:p>
        </p:txBody>
      </p:sp>
      <p:sp>
        <p:nvSpPr>
          <p:cNvPr id="19" name="Shape 16">
            <a:extLst>
              <a:ext uri="{FF2B5EF4-FFF2-40B4-BE49-F238E27FC236}">
                <a16:creationId xmlns:a16="http://schemas.microsoft.com/office/drawing/2014/main" id="{A0479F8C-2202-5ABE-2614-15B924FC67EC}"/>
              </a:ext>
            </a:extLst>
          </p:cNvPr>
          <p:cNvSpPr/>
          <p:nvPr/>
        </p:nvSpPr>
        <p:spPr>
          <a:xfrm>
            <a:off x="502920" y="5349240"/>
            <a:ext cx="11201400" cy="914400"/>
          </a:xfrm>
          <a:prstGeom prst="roundRect">
            <a:avLst>
              <a:gd name="adj" fmla="val 10000"/>
            </a:avLst>
          </a:prstGeom>
          <a:solidFill>
            <a:srgbClr val="21225A"/>
          </a:solidFill>
          <a:ln/>
        </p:spPr>
        <p:txBody>
          <a:bodyPr/>
          <a:lstStyle/>
          <a:p>
            <a:endParaRPr lang="en-US"/>
          </a:p>
        </p:txBody>
      </p:sp>
      <p:sp>
        <p:nvSpPr>
          <p:cNvPr id="20" name="Text 17">
            <a:extLst>
              <a:ext uri="{FF2B5EF4-FFF2-40B4-BE49-F238E27FC236}">
                <a16:creationId xmlns:a16="http://schemas.microsoft.com/office/drawing/2014/main" id="{294E2B6F-7D3F-40D4-382E-D3C43EE08F05}"/>
              </a:ext>
            </a:extLst>
          </p:cNvPr>
          <p:cNvSpPr/>
          <p:nvPr/>
        </p:nvSpPr>
        <p:spPr>
          <a:xfrm>
            <a:off x="822960" y="5349240"/>
            <a:ext cx="10561320" cy="914400"/>
          </a:xfrm>
          <a:prstGeom prst="rect">
            <a:avLst/>
          </a:prstGeom>
          <a:noFill/>
          <a:ln/>
        </p:spPr>
        <p:txBody>
          <a:bodyPr wrap="square" rtlCol="0" anchor="ctr"/>
          <a:lstStyle/>
          <a:p>
            <a:pPr marL="0" indent="0" algn="ctr">
              <a:buNone/>
            </a:pPr>
            <a:r>
              <a:rPr lang="en-US" sz="1500" i="1" dirty="0">
                <a:solidFill>
                  <a:srgbClr val="9AA0D6"/>
                </a:solidFill>
                <a:latin typeface="Cambria" pitchFamily="34" charset="0"/>
                <a:ea typeface="Cambria" pitchFamily="34" charset="-122"/>
                <a:cs typeface="Cambria" pitchFamily="34" charset="-120"/>
              </a:rPr>
              <a:t>The evolution of evaluation reflects a fundamental shift from asking “Did we deliver?” to asking “How can we continuously improve outcomes and create lasting public value?”</a:t>
            </a:r>
          </a:p>
        </p:txBody>
      </p:sp>
      <p:sp>
        <p:nvSpPr>
          <p:cNvPr id="21" name="Text 18">
            <a:extLst>
              <a:ext uri="{FF2B5EF4-FFF2-40B4-BE49-F238E27FC236}">
                <a16:creationId xmlns:a16="http://schemas.microsoft.com/office/drawing/2014/main" id="{6F18D219-3A4E-6A7E-EDE4-DD8837E6DB50}"/>
              </a:ext>
            </a:extLst>
          </p:cNvPr>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3</a:t>
            </a:r>
            <a:endParaRPr lang="en-US" sz="1000" dirty="0"/>
          </a:p>
        </p:txBody>
      </p:sp>
      <p:pic>
        <p:nvPicPr>
          <p:cNvPr id="22" name="Picture 21">
            <a:extLst>
              <a:ext uri="{FF2B5EF4-FFF2-40B4-BE49-F238E27FC236}">
                <a16:creationId xmlns:a16="http://schemas.microsoft.com/office/drawing/2014/main" id="{0409198C-51AB-D0B3-3016-BBF24C91ED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5919" b="9319"/>
          <a:stretch/>
        </p:blipFill>
        <p:spPr bwMode="auto">
          <a:xfrm>
            <a:off x="1371441" y="1155341"/>
            <a:ext cx="9449117" cy="39712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43970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Africa’s Evaluation Landscape</a:t>
            </a:r>
            <a:endParaRPr lang="en-US" sz="27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From Adopting Evaluation to Shaping Global Evaluation Practice</a:t>
            </a:r>
            <a:endParaRPr lang="en-US" sz="1450" dirty="0"/>
          </a:p>
        </p:txBody>
      </p:sp>
      <p:sp>
        <p:nvSpPr>
          <p:cNvPr id="8" name="Text 4"/>
          <p:cNvSpPr/>
          <p:nvPr/>
        </p:nvSpPr>
        <p:spPr>
          <a:xfrm>
            <a:off x="6450729" y="1540764"/>
            <a:ext cx="5359177" cy="320040"/>
          </a:xfrm>
          <a:prstGeom prst="rect">
            <a:avLst/>
          </a:prstGeom>
          <a:noFill/>
          <a:ln/>
        </p:spPr>
        <p:txBody>
          <a:bodyPr wrap="square" rtlCol="0" anchor="ctr"/>
          <a:lstStyle/>
          <a:p>
            <a:pPr marL="0" indent="0">
              <a:buNone/>
            </a:pPr>
            <a:r>
              <a:rPr lang="en-US" sz="1300" b="1" kern="0" spc="120" dirty="0">
                <a:solidFill>
                  <a:srgbClr val="21225A"/>
                </a:solidFill>
                <a:latin typeface="Calibri" pitchFamily="34" charset="0"/>
                <a:ea typeface="Calibri" pitchFamily="34" charset="-122"/>
                <a:cs typeface="Calibri" pitchFamily="34" charset="-120"/>
              </a:rPr>
              <a:t>AFRICA’S EVALUATION JOURNEY</a:t>
            </a:r>
            <a:endParaRPr lang="en-US" sz="1300" dirty="0"/>
          </a:p>
        </p:txBody>
      </p:sp>
      <p:sp>
        <p:nvSpPr>
          <p:cNvPr id="9" name="Shape 5"/>
          <p:cNvSpPr/>
          <p:nvPr/>
        </p:nvSpPr>
        <p:spPr>
          <a:xfrm>
            <a:off x="6450729" y="2025396"/>
            <a:ext cx="88189" cy="118872"/>
          </a:xfrm>
          <a:prstGeom prst="ellipse">
            <a:avLst/>
          </a:prstGeom>
          <a:solidFill>
            <a:srgbClr val="FDAE39"/>
          </a:solidFill>
          <a:ln/>
        </p:spPr>
        <p:txBody>
          <a:bodyPr/>
          <a:lstStyle/>
          <a:p>
            <a:endParaRPr lang="en-US"/>
          </a:p>
        </p:txBody>
      </p:sp>
      <p:sp>
        <p:nvSpPr>
          <p:cNvPr id="10" name="Text 6"/>
          <p:cNvSpPr/>
          <p:nvPr/>
        </p:nvSpPr>
        <p:spPr>
          <a:xfrm>
            <a:off x="6725049" y="1879092"/>
            <a:ext cx="5084857" cy="777240"/>
          </a:xfrm>
          <a:prstGeom prst="rect">
            <a:avLst/>
          </a:prstGeom>
          <a:noFill/>
          <a:ln/>
        </p:spPr>
        <p:txBody>
          <a:bodyPr wrap="square" rtlCol="0" anchor="t"/>
          <a:lstStyle/>
          <a:p>
            <a:pPr marL="0" indent="0">
              <a:buNone/>
            </a:pPr>
            <a:r>
              <a:rPr lang="en-US" sz="1300" dirty="0">
                <a:solidFill>
                  <a:srgbClr val="34344A"/>
                </a:solidFill>
                <a:latin typeface="Calibri" pitchFamily="34" charset="0"/>
                <a:ea typeface="Calibri" pitchFamily="34" charset="-122"/>
                <a:cs typeface="Calibri" pitchFamily="34" charset="-120"/>
              </a:rPr>
              <a:t>Evaluation has become an important pillar of good governance, accountability and evidence-informed policymaking across the continent.</a:t>
            </a:r>
            <a:endParaRPr lang="en-US" sz="1300" dirty="0"/>
          </a:p>
        </p:txBody>
      </p:sp>
      <p:sp>
        <p:nvSpPr>
          <p:cNvPr id="11" name="Shape 7"/>
          <p:cNvSpPr/>
          <p:nvPr/>
        </p:nvSpPr>
        <p:spPr>
          <a:xfrm>
            <a:off x="6450729" y="2866644"/>
            <a:ext cx="88189" cy="118872"/>
          </a:xfrm>
          <a:prstGeom prst="ellipse">
            <a:avLst/>
          </a:prstGeom>
          <a:solidFill>
            <a:srgbClr val="FDAE39"/>
          </a:solidFill>
          <a:ln/>
        </p:spPr>
        <p:txBody>
          <a:bodyPr/>
          <a:lstStyle/>
          <a:p>
            <a:endParaRPr lang="en-US"/>
          </a:p>
        </p:txBody>
      </p:sp>
      <p:sp>
        <p:nvSpPr>
          <p:cNvPr id="12" name="Text 8"/>
          <p:cNvSpPr/>
          <p:nvPr/>
        </p:nvSpPr>
        <p:spPr>
          <a:xfrm>
            <a:off x="6725049" y="2720340"/>
            <a:ext cx="5189583" cy="777240"/>
          </a:xfrm>
          <a:prstGeom prst="rect">
            <a:avLst/>
          </a:prstGeom>
          <a:noFill/>
          <a:ln/>
        </p:spPr>
        <p:txBody>
          <a:bodyPr wrap="square" rtlCol="0" anchor="t"/>
          <a:lstStyle/>
          <a:p>
            <a:pPr marL="0" indent="0">
              <a:buNone/>
            </a:pPr>
            <a:r>
              <a:rPr lang="en-US" sz="1300" dirty="0">
                <a:solidFill>
                  <a:srgbClr val="34344A"/>
                </a:solidFill>
                <a:latin typeface="Calibri" pitchFamily="34" charset="0"/>
                <a:ea typeface="Calibri" pitchFamily="34" charset="-122"/>
                <a:cs typeface="Calibri" pitchFamily="34" charset="-120"/>
              </a:rPr>
              <a:t>African countries are increasingly institutionalising National Evaluation Systems (NES) to improve public sector performance and development outcomes.</a:t>
            </a:r>
            <a:endParaRPr lang="en-US" sz="1300" dirty="0"/>
          </a:p>
        </p:txBody>
      </p:sp>
      <p:sp>
        <p:nvSpPr>
          <p:cNvPr id="13" name="Shape 9"/>
          <p:cNvSpPr/>
          <p:nvPr/>
        </p:nvSpPr>
        <p:spPr>
          <a:xfrm>
            <a:off x="6450729" y="3707892"/>
            <a:ext cx="88189" cy="118872"/>
          </a:xfrm>
          <a:prstGeom prst="ellipse">
            <a:avLst/>
          </a:prstGeom>
          <a:solidFill>
            <a:srgbClr val="FDAE39"/>
          </a:solidFill>
          <a:ln/>
        </p:spPr>
        <p:txBody>
          <a:bodyPr/>
          <a:lstStyle/>
          <a:p>
            <a:endParaRPr lang="en-US"/>
          </a:p>
        </p:txBody>
      </p:sp>
      <p:sp>
        <p:nvSpPr>
          <p:cNvPr id="14" name="Text 10"/>
          <p:cNvSpPr/>
          <p:nvPr/>
        </p:nvSpPr>
        <p:spPr>
          <a:xfrm>
            <a:off x="6725049" y="3561588"/>
            <a:ext cx="5189583" cy="777240"/>
          </a:xfrm>
          <a:prstGeom prst="rect">
            <a:avLst/>
          </a:prstGeom>
          <a:noFill/>
          <a:ln/>
        </p:spPr>
        <p:txBody>
          <a:bodyPr wrap="square" rtlCol="0" anchor="t"/>
          <a:lstStyle/>
          <a:p>
            <a:pPr marL="0" indent="0">
              <a:buNone/>
            </a:pPr>
            <a:r>
              <a:rPr lang="en-US" sz="1300" dirty="0">
                <a:solidFill>
                  <a:srgbClr val="34344A"/>
                </a:solidFill>
                <a:latin typeface="Calibri" pitchFamily="34" charset="0"/>
                <a:ea typeface="Calibri" pitchFamily="34" charset="-122"/>
                <a:cs typeface="Calibri" pitchFamily="34" charset="-120"/>
              </a:rPr>
              <a:t>Regional collaboration has strengthened evaluation capacity through AfrEA, VOPEs, universities and governments.</a:t>
            </a:r>
            <a:endParaRPr lang="en-US" sz="1300" dirty="0"/>
          </a:p>
        </p:txBody>
      </p:sp>
      <p:sp>
        <p:nvSpPr>
          <p:cNvPr id="15" name="Shape 11"/>
          <p:cNvSpPr/>
          <p:nvPr/>
        </p:nvSpPr>
        <p:spPr>
          <a:xfrm>
            <a:off x="6450729" y="4549140"/>
            <a:ext cx="88189" cy="118872"/>
          </a:xfrm>
          <a:prstGeom prst="ellipse">
            <a:avLst/>
          </a:prstGeom>
          <a:solidFill>
            <a:srgbClr val="FDAE39"/>
          </a:solidFill>
          <a:ln/>
        </p:spPr>
        <p:txBody>
          <a:bodyPr/>
          <a:lstStyle/>
          <a:p>
            <a:endParaRPr lang="en-US"/>
          </a:p>
        </p:txBody>
      </p:sp>
      <p:sp>
        <p:nvSpPr>
          <p:cNvPr id="16" name="Text 12"/>
          <p:cNvSpPr/>
          <p:nvPr/>
        </p:nvSpPr>
        <p:spPr>
          <a:xfrm>
            <a:off x="6725049" y="4402836"/>
            <a:ext cx="5189583" cy="777240"/>
          </a:xfrm>
          <a:prstGeom prst="rect">
            <a:avLst/>
          </a:prstGeom>
          <a:noFill/>
          <a:ln/>
        </p:spPr>
        <p:txBody>
          <a:bodyPr wrap="square" rtlCol="0" anchor="t"/>
          <a:lstStyle/>
          <a:p>
            <a:pPr marL="0" indent="0">
              <a:buNone/>
            </a:pPr>
            <a:r>
              <a:rPr lang="en-US" sz="1300" dirty="0">
                <a:solidFill>
                  <a:srgbClr val="34344A"/>
                </a:solidFill>
                <a:latin typeface="Calibri" pitchFamily="34" charset="0"/>
                <a:ea typeface="Calibri" pitchFamily="34" charset="-122"/>
                <a:cs typeface="Calibri" pitchFamily="34" charset="-120"/>
              </a:rPr>
              <a:t>Africa has also contributed new perspectives through the Made in Africa Evaluation (MAE) approach, emphasising context, indigenous knowledge and locally relevant evidence.</a:t>
            </a:r>
            <a:endParaRPr lang="en-US" sz="1300" dirty="0"/>
          </a:p>
        </p:txBody>
      </p:sp>
      <p:sp>
        <p:nvSpPr>
          <p:cNvPr id="17" name="Shape 13"/>
          <p:cNvSpPr/>
          <p:nvPr/>
        </p:nvSpPr>
        <p:spPr>
          <a:xfrm>
            <a:off x="502920" y="5440680"/>
            <a:ext cx="11201400" cy="868680"/>
          </a:xfrm>
          <a:prstGeom prst="roundRect">
            <a:avLst>
              <a:gd name="adj" fmla="val 10526"/>
            </a:avLst>
          </a:prstGeom>
          <a:solidFill>
            <a:srgbClr val="FDAE39"/>
          </a:solidFill>
          <a:ln/>
        </p:spPr>
        <p:txBody>
          <a:bodyPr/>
          <a:lstStyle/>
          <a:p>
            <a:endParaRPr lang="en-US"/>
          </a:p>
        </p:txBody>
      </p:sp>
      <p:sp>
        <p:nvSpPr>
          <p:cNvPr id="18" name="Text 14"/>
          <p:cNvSpPr/>
          <p:nvPr/>
        </p:nvSpPr>
        <p:spPr>
          <a:xfrm>
            <a:off x="822960" y="5440680"/>
            <a:ext cx="10561320" cy="868680"/>
          </a:xfrm>
          <a:prstGeom prst="rect">
            <a:avLst/>
          </a:prstGeom>
          <a:noFill/>
          <a:ln/>
        </p:spPr>
        <p:txBody>
          <a:bodyPr wrap="square" rtlCol="0" anchor="ctr"/>
          <a:lstStyle/>
          <a:p>
            <a:pPr marL="0" indent="0" algn="ctr">
              <a:buNone/>
            </a:pPr>
            <a:r>
              <a:rPr lang="en-US" sz="1450" b="1" i="1" dirty="0">
                <a:solidFill>
                  <a:srgbClr val="17173F"/>
                </a:solidFill>
                <a:latin typeface="Cambria" pitchFamily="34" charset="0"/>
                <a:ea typeface="Cambria" pitchFamily="34" charset="-122"/>
                <a:cs typeface="Cambria" pitchFamily="34" charset="-120"/>
              </a:rPr>
              <a:t>Africa is no longer only using evaluation — it is increasingly shaping how evaluation is conceptualised, institutionalised and practised globally.</a:t>
            </a:r>
            <a:endParaRPr lang="en-US" sz="1450" dirty="0"/>
          </a:p>
        </p:txBody>
      </p:sp>
      <p:sp>
        <p:nvSpPr>
          <p:cNvPr id="19" name="Text 15"/>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4</a:t>
            </a:r>
            <a:endParaRPr lang="en-US" sz="1000" dirty="0"/>
          </a:p>
        </p:txBody>
      </p:sp>
      <p:pic>
        <p:nvPicPr>
          <p:cNvPr id="20" name="Picture 19">
            <a:extLst>
              <a:ext uri="{FF2B5EF4-FFF2-40B4-BE49-F238E27FC236}">
                <a16:creationId xmlns:a16="http://schemas.microsoft.com/office/drawing/2014/main" id="{1D2BAA5E-1641-EEC8-2775-2BD973BC88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552" b="11845"/>
          <a:stretch/>
        </p:blipFill>
        <p:spPr bwMode="auto">
          <a:xfrm>
            <a:off x="153216" y="1514856"/>
            <a:ext cx="6111382" cy="3665220"/>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400" b="1" dirty="0">
                <a:solidFill>
                  <a:srgbClr val="21225A"/>
                </a:solidFill>
                <a:latin typeface="Cambria" pitchFamily="34" charset="0"/>
                <a:ea typeface="Cambria" pitchFamily="34" charset="-122"/>
                <a:cs typeface="Cambria" pitchFamily="34" charset="-120"/>
              </a:rPr>
              <a:t>Institutionalising Evaluation in Provincial and Municipal Government</a:t>
            </a:r>
            <a:endParaRPr lang="en-US" sz="2400" dirty="0"/>
          </a:p>
        </p:txBody>
      </p:sp>
      <p:sp>
        <p:nvSpPr>
          <p:cNvPr id="5" name="Text 2"/>
          <p:cNvSpPr/>
          <p:nvPr/>
        </p:nvSpPr>
        <p:spPr>
          <a:xfrm>
            <a:off x="502920" y="1234822"/>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Progress Has Been Significant, but Institutionalisation Remains Uneven</a:t>
            </a:r>
            <a:endParaRPr lang="en-US" sz="1450" dirty="0"/>
          </a:p>
        </p:txBody>
      </p:sp>
      <p:sp>
        <p:nvSpPr>
          <p:cNvPr id="6" name="Shape 3"/>
          <p:cNvSpPr/>
          <p:nvPr/>
        </p:nvSpPr>
        <p:spPr>
          <a:xfrm>
            <a:off x="388620" y="5166063"/>
            <a:ext cx="6811432" cy="1555074"/>
          </a:xfrm>
          <a:prstGeom prst="roundRect">
            <a:avLst>
              <a:gd name="adj" fmla="val 2474"/>
            </a:avLst>
          </a:prstGeom>
          <a:solidFill>
            <a:srgbClr val="21225A"/>
          </a:solidFill>
          <a:ln/>
        </p:spPr>
        <p:txBody>
          <a:bodyPr/>
          <a:lstStyle/>
          <a:p>
            <a:endParaRPr lang="en-US" sz="1400"/>
          </a:p>
        </p:txBody>
      </p:sp>
      <p:sp>
        <p:nvSpPr>
          <p:cNvPr id="7" name="Text 4"/>
          <p:cNvSpPr/>
          <p:nvPr/>
        </p:nvSpPr>
        <p:spPr>
          <a:xfrm>
            <a:off x="541020" y="5317656"/>
            <a:ext cx="4846320" cy="128253"/>
          </a:xfrm>
          <a:prstGeom prst="rect">
            <a:avLst/>
          </a:prstGeom>
          <a:noFill/>
          <a:ln/>
        </p:spPr>
        <p:txBody>
          <a:bodyPr wrap="square" rtlCol="0" anchor="ctr"/>
          <a:lstStyle/>
          <a:p>
            <a:pPr marL="0" indent="0">
              <a:buNone/>
            </a:pPr>
            <a:r>
              <a:rPr lang="en-US" sz="1100" b="1" kern="0" spc="100" dirty="0">
                <a:solidFill>
                  <a:srgbClr val="FDAE39"/>
                </a:solidFill>
                <a:latin typeface="Calibri" pitchFamily="34" charset="0"/>
                <a:ea typeface="Calibri" pitchFamily="34" charset="-122"/>
                <a:cs typeface="Calibri" pitchFamily="34" charset="-120"/>
              </a:rPr>
              <a:t>✓  SOUTH AFRICA’S PROGRESS</a:t>
            </a:r>
            <a:endParaRPr lang="en-US" sz="1100" dirty="0"/>
          </a:p>
        </p:txBody>
      </p:sp>
      <p:sp>
        <p:nvSpPr>
          <p:cNvPr id="8" name="Text 5"/>
          <p:cNvSpPr/>
          <p:nvPr/>
        </p:nvSpPr>
        <p:spPr>
          <a:xfrm>
            <a:off x="686836" y="5510258"/>
            <a:ext cx="6418580" cy="1025937"/>
          </a:xfrm>
          <a:prstGeom prst="rect">
            <a:avLst/>
          </a:prstGeom>
          <a:noFill/>
          <a:ln/>
        </p:spPr>
        <p:txBody>
          <a:bodyPr wrap="square" rtlCol="0" anchor="t"/>
          <a:lstStyle/>
          <a:p>
            <a:pPr marL="0" indent="0">
              <a:lnSpc>
                <a:spcPct val="130000"/>
              </a:lnSpc>
              <a:buNone/>
            </a:pPr>
            <a:r>
              <a:rPr lang="en-US" sz="1200" dirty="0">
                <a:solidFill>
                  <a:srgbClr val="FFFFFF"/>
                </a:solidFill>
                <a:latin typeface="Calibri" pitchFamily="34" charset="0"/>
                <a:ea typeface="Calibri" pitchFamily="34" charset="-122"/>
                <a:cs typeface="Calibri" pitchFamily="34" charset="-120"/>
              </a:rPr>
              <a:t>South Africa has established one of Africa’s most advanced National Evaluation Systems, supported by the National Evaluation Policy Framework, provincial evaluation plans and growing institutional capacity. Increasingly, provinces and municipalities recognise evaluation as an important component of governance and evidence-informed decision-making.</a:t>
            </a:r>
            <a:endParaRPr lang="en-US" sz="1200" dirty="0"/>
          </a:p>
        </p:txBody>
      </p:sp>
      <p:sp>
        <p:nvSpPr>
          <p:cNvPr id="9" name="Shape 6"/>
          <p:cNvSpPr/>
          <p:nvPr/>
        </p:nvSpPr>
        <p:spPr>
          <a:xfrm>
            <a:off x="7607435" y="2062865"/>
            <a:ext cx="4321387" cy="3957320"/>
          </a:xfrm>
          <a:prstGeom prst="roundRect">
            <a:avLst>
              <a:gd name="adj" fmla="val 2474"/>
            </a:avLst>
          </a:prstGeom>
          <a:solidFill>
            <a:srgbClr val="F7F7F9"/>
          </a:solidFill>
          <a:ln/>
        </p:spPr>
        <p:txBody>
          <a:bodyPr/>
          <a:lstStyle/>
          <a:p>
            <a:endParaRPr lang="en-US"/>
          </a:p>
        </p:txBody>
      </p:sp>
      <p:sp>
        <p:nvSpPr>
          <p:cNvPr id="10" name="Text 7"/>
          <p:cNvSpPr/>
          <p:nvPr/>
        </p:nvSpPr>
        <p:spPr>
          <a:xfrm>
            <a:off x="7791557" y="2291465"/>
            <a:ext cx="3817225" cy="365760"/>
          </a:xfrm>
          <a:prstGeom prst="rect">
            <a:avLst/>
          </a:prstGeom>
          <a:noFill/>
          <a:ln/>
        </p:spPr>
        <p:txBody>
          <a:bodyPr wrap="square" rtlCol="0" anchor="ctr"/>
          <a:lstStyle/>
          <a:p>
            <a:pPr marL="0" indent="0">
              <a:buNone/>
            </a:pPr>
            <a:r>
              <a:rPr lang="en-US" sz="1350" b="1" kern="0" spc="100" dirty="0">
                <a:solidFill>
                  <a:srgbClr val="E8962A"/>
                </a:solidFill>
                <a:latin typeface="Calibri" pitchFamily="34" charset="0"/>
                <a:ea typeface="Calibri" pitchFamily="34" charset="-122"/>
                <a:cs typeface="Calibri" pitchFamily="34" charset="-120"/>
              </a:rPr>
              <a:t>⚠  HOWEVER, SIGNIFICANT GAPS REMAIN</a:t>
            </a:r>
            <a:endParaRPr lang="en-US" sz="1350" dirty="0"/>
          </a:p>
        </p:txBody>
      </p:sp>
      <p:sp>
        <p:nvSpPr>
          <p:cNvPr id="11" name="Shape 8"/>
          <p:cNvSpPr/>
          <p:nvPr/>
        </p:nvSpPr>
        <p:spPr>
          <a:xfrm>
            <a:off x="7769840" y="2858733"/>
            <a:ext cx="193198" cy="198120"/>
          </a:xfrm>
          <a:prstGeom prst="ellipse">
            <a:avLst/>
          </a:prstGeom>
          <a:solidFill>
            <a:srgbClr val="E8962A"/>
          </a:solidFill>
          <a:ln/>
        </p:spPr>
        <p:txBody>
          <a:bodyPr/>
          <a:lstStyle/>
          <a:p>
            <a:endParaRPr lang="en-US"/>
          </a:p>
        </p:txBody>
      </p:sp>
      <p:sp>
        <p:nvSpPr>
          <p:cNvPr id="12" name="Text 9"/>
          <p:cNvSpPr/>
          <p:nvPr/>
        </p:nvSpPr>
        <p:spPr>
          <a:xfrm>
            <a:off x="8036751" y="2812673"/>
            <a:ext cx="3709191" cy="868680"/>
          </a:xfrm>
          <a:prstGeom prst="rect">
            <a:avLst/>
          </a:prstGeom>
          <a:noFill/>
          <a:ln/>
        </p:spPr>
        <p:txBody>
          <a:bodyPr wrap="square" rtlCol="0" anchor="t"/>
          <a:lstStyle/>
          <a:p>
            <a:pPr marL="0" indent="0">
              <a:lnSpc>
                <a:spcPct val="115000"/>
              </a:lnSpc>
              <a:buNone/>
            </a:pPr>
            <a:r>
              <a:rPr lang="en-US" sz="1350" dirty="0">
                <a:solidFill>
                  <a:srgbClr val="34344A"/>
                </a:solidFill>
                <a:latin typeface="Calibri" pitchFamily="34" charset="0"/>
                <a:ea typeface="Calibri" pitchFamily="34" charset="-122"/>
                <a:cs typeface="Calibri" pitchFamily="34" charset="-120"/>
              </a:rPr>
              <a:t>Many municipalities have strong monitoring systems but very limited evaluation capacity.</a:t>
            </a:r>
            <a:endParaRPr lang="en-US" sz="1350" dirty="0"/>
          </a:p>
        </p:txBody>
      </p:sp>
      <p:sp>
        <p:nvSpPr>
          <p:cNvPr id="13" name="Shape 10"/>
          <p:cNvSpPr/>
          <p:nvPr/>
        </p:nvSpPr>
        <p:spPr>
          <a:xfrm>
            <a:off x="7769840" y="3910293"/>
            <a:ext cx="193198" cy="198120"/>
          </a:xfrm>
          <a:prstGeom prst="ellipse">
            <a:avLst/>
          </a:prstGeom>
          <a:solidFill>
            <a:srgbClr val="E8962A"/>
          </a:solidFill>
          <a:ln/>
        </p:spPr>
        <p:txBody>
          <a:bodyPr/>
          <a:lstStyle/>
          <a:p>
            <a:endParaRPr lang="en-US"/>
          </a:p>
        </p:txBody>
      </p:sp>
      <p:sp>
        <p:nvSpPr>
          <p:cNvPr id="14" name="Text 11"/>
          <p:cNvSpPr/>
          <p:nvPr/>
        </p:nvSpPr>
        <p:spPr>
          <a:xfrm>
            <a:off x="8036751" y="3864233"/>
            <a:ext cx="3709191" cy="868680"/>
          </a:xfrm>
          <a:prstGeom prst="rect">
            <a:avLst/>
          </a:prstGeom>
          <a:noFill/>
          <a:ln/>
        </p:spPr>
        <p:txBody>
          <a:bodyPr wrap="square" rtlCol="0" anchor="t"/>
          <a:lstStyle/>
          <a:p>
            <a:pPr marL="0" indent="0">
              <a:lnSpc>
                <a:spcPct val="115000"/>
              </a:lnSpc>
              <a:buNone/>
            </a:pPr>
            <a:r>
              <a:rPr lang="en-US" sz="1350" dirty="0">
                <a:solidFill>
                  <a:srgbClr val="34344A"/>
                </a:solidFill>
                <a:latin typeface="Calibri" pitchFamily="34" charset="0"/>
                <a:ea typeface="Calibri" pitchFamily="34" charset="-122"/>
                <a:cs typeface="Calibri" pitchFamily="34" charset="-120"/>
              </a:rPr>
              <a:t>Evaluation findings are often produced too late, poorly disseminated, or not integrated into planning and budgeting cycles.</a:t>
            </a:r>
            <a:endParaRPr lang="en-US" sz="1350" dirty="0"/>
          </a:p>
        </p:txBody>
      </p:sp>
      <p:sp>
        <p:nvSpPr>
          <p:cNvPr id="15" name="Shape 12"/>
          <p:cNvSpPr/>
          <p:nvPr/>
        </p:nvSpPr>
        <p:spPr>
          <a:xfrm>
            <a:off x="7769840" y="4961853"/>
            <a:ext cx="193198" cy="198120"/>
          </a:xfrm>
          <a:prstGeom prst="ellipse">
            <a:avLst/>
          </a:prstGeom>
          <a:solidFill>
            <a:srgbClr val="E8962A"/>
          </a:solidFill>
          <a:ln/>
        </p:spPr>
        <p:txBody>
          <a:bodyPr/>
          <a:lstStyle/>
          <a:p>
            <a:endParaRPr lang="en-US"/>
          </a:p>
        </p:txBody>
      </p:sp>
      <p:sp>
        <p:nvSpPr>
          <p:cNvPr id="16" name="Text 13"/>
          <p:cNvSpPr/>
          <p:nvPr/>
        </p:nvSpPr>
        <p:spPr>
          <a:xfrm>
            <a:off x="8036751" y="4915793"/>
            <a:ext cx="3709191" cy="868680"/>
          </a:xfrm>
          <a:prstGeom prst="rect">
            <a:avLst/>
          </a:prstGeom>
          <a:noFill/>
          <a:ln/>
        </p:spPr>
        <p:txBody>
          <a:bodyPr wrap="square" rtlCol="0" anchor="t"/>
          <a:lstStyle/>
          <a:p>
            <a:pPr marL="0" indent="0">
              <a:lnSpc>
                <a:spcPct val="115000"/>
              </a:lnSpc>
              <a:buNone/>
            </a:pPr>
            <a:r>
              <a:rPr lang="en-US" sz="1350" dirty="0">
                <a:solidFill>
                  <a:srgbClr val="34344A"/>
                </a:solidFill>
                <a:latin typeface="Calibri" pitchFamily="34" charset="0"/>
                <a:ea typeface="Calibri" pitchFamily="34" charset="-122"/>
                <a:cs typeface="Calibri" pitchFamily="34" charset="-120"/>
              </a:rPr>
              <a:t>Monitoring is frequently confused with evaluation, weakening the evidence base for decision-making.</a:t>
            </a:r>
            <a:endParaRPr lang="en-US" sz="1350" dirty="0"/>
          </a:p>
        </p:txBody>
      </p:sp>
      <p:sp>
        <p:nvSpPr>
          <p:cNvPr id="17" name="Text 14"/>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5</a:t>
            </a:r>
            <a:endParaRPr lang="en-US" sz="1000" dirty="0"/>
          </a:p>
        </p:txBody>
      </p:sp>
      <p:pic>
        <p:nvPicPr>
          <p:cNvPr id="18" name="Picture 17">
            <a:extLst>
              <a:ext uri="{FF2B5EF4-FFF2-40B4-BE49-F238E27FC236}">
                <a16:creationId xmlns:a16="http://schemas.microsoft.com/office/drawing/2014/main" id="{77DC723D-D04B-C68E-2768-3E542FB0B0F2}"/>
              </a:ext>
            </a:extLst>
          </p:cNvPr>
          <p:cNvPicPr>
            <a:picLocks noChangeAspect="1"/>
          </p:cNvPicPr>
          <p:nvPr/>
        </p:nvPicPr>
        <p:blipFill rotWithShape="1">
          <a:blip r:embed="rId4"/>
          <a:srcRect t="11382" r="3430" b="16820"/>
          <a:stretch>
            <a:fillRect/>
          </a:stretch>
        </p:blipFill>
        <p:spPr bwMode="auto">
          <a:xfrm>
            <a:off x="409320" y="1647612"/>
            <a:ext cx="6899899" cy="3518451"/>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FFFFF"/>
          </a:solidFill>
          <a:ln/>
        </p:spPr>
        <p:txBody>
          <a:bodyPr/>
          <a:lstStyle/>
          <a:p>
            <a:endParaRPr lang="en-US"/>
          </a:p>
        </p:txBody>
      </p:sp>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600" b="1" dirty="0">
                <a:solidFill>
                  <a:srgbClr val="21225A"/>
                </a:solidFill>
                <a:latin typeface="Cambria" pitchFamily="34" charset="0"/>
                <a:ea typeface="Cambria" pitchFamily="34" charset="-122"/>
                <a:cs typeface="Cambria" pitchFamily="34" charset="-120"/>
              </a:rPr>
              <a:t>Evaluation Across the Programme Lifecycle</a:t>
            </a:r>
            <a:endParaRPr lang="en-US" sz="26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Mpumalanga’s Development Challenge: Where Should Evaluation Create Greater Value?</a:t>
            </a:r>
            <a:endParaRPr lang="en-US" sz="1450" dirty="0"/>
          </a:p>
        </p:txBody>
      </p:sp>
      <p:sp>
        <p:nvSpPr>
          <p:cNvPr id="6" name="Shape 3"/>
          <p:cNvSpPr/>
          <p:nvPr/>
        </p:nvSpPr>
        <p:spPr>
          <a:xfrm>
            <a:off x="502920" y="1783080"/>
            <a:ext cx="2606040" cy="566928"/>
          </a:xfrm>
          <a:prstGeom prst="roundRect">
            <a:avLst>
              <a:gd name="adj" fmla="val 50000"/>
            </a:avLst>
          </a:prstGeom>
          <a:solidFill>
            <a:srgbClr val="21225A"/>
          </a:solidFill>
          <a:ln/>
        </p:spPr>
        <p:txBody>
          <a:bodyPr/>
          <a:lstStyle/>
          <a:p>
            <a:endParaRPr lang="en-US"/>
          </a:p>
        </p:txBody>
      </p:sp>
      <p:sp>
        <p:nvSpPr>
          <p:cNvPr id="7" name="Text 4"/>
          <p:cNvSpPr/>
          <p:nvPr/>
        </p:nvSpPr>
        <p:spPr>
          <a:xfrm>
            <a:off x="502920" y="1783080"/>
            <a:ext cx="2606040" cy="56692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Design</a:t>
            </a:r>
            <a:endParaRPr lang="en-US" sz="1400" dirty="0"/>
          </a:p>
        </p:txBody>
      </p:sp>
      <p:sp>
        <p:nvSpPr>
          <p:cNvPr id="8" name="Text 5"/>
          <p:cNvSpPr/>
          <p:nvPr/>
        </p:nvSpPr>
        <p:spPr>
          <a:xfrm>
            <a:off x="3108960" y="1783080"/>
            <a:ext cx="228600" cy="566928"/>
          </a:xfrm>
          <a:prstGeom prst="rect">
            <a:avLst/>
          </a:prstGeom>
          <a:noFill/>
          <a:ln/>
        </p:spPr>
        <p:txBody>
          <a:bodyPr wrap="square" rtlCol="0" anchor="ctr"/>
          <a:lstStyle/>
          <a:p>
            <a:pPr marL="0" indent="0" algn="ctr">
              <a:buNone/>
            </a:pPr>
            <a:r>
              <a:rPr lang="en-US" sz="1600" b="1" dirty="0">
                <a:solidFill>
                  <a:srgbClr val="5B5B6E"/>
                </a:solidFill>
                <a:latin typeface="Calibri" pitchFamily="34" charset="0"/>
                <a:ea typeface="Calibri" pitchFamily="34" charset="-122"/>
                <a:cs typeface="Calibri" pitchFamily="34" charset="-120"/>
              </a:rPr>
              <a:t>→</a:t>
            </a:r>
            <a:endParaRPr lang="en-US" sz="1600" dirty="0"/>
          </a:p>
        </p:txBody>
      </p:sp>
      <p:sp>
        <p:nvSpPr>
          <p:cNvPr id="9" name="Shape 6"/>
          <p:cNvSpPr/>
          <p:nvPr/>
        </p:nvSpPr>
        <p:spPr>
          <a:xfrm>
            <a:off x="3337560" y="1783080"/>
            <a:ext cx="2606040" cy="566928"/>
          </a:xfrm>
          <a:prstGeom prst="roundRect">
            <a:avLst>
              <a:gd name="adj" fmla="val 50000"/>
            </a:avLst>
          </a:prstGeom>
          <a:solidFill>
            <a:srgbClr val="FDAE39"/>
          </a:solidFill>
          <a:ln/>
        </p:spPr>
        <p:txBody>
          <a:bodyPr/>
          <a:lstStyle/>
          <a:p>
            <a:endParaRPr lang="en-US"/>
          </a:p>
        </p:txBody>
      </p:sp>
      <p:sp>
        <p:nvSpPr>
          <p:cNvPr id="10" name="Text 7"/>
          <p:cNvSpPr/>
          <p:nvPr/>
        </p:nvSpPr>
        <p:spPr>
          <a:xfrm>
            <a:off x="3337560" y="1783080"/>
            <a:ext cx="2606040" cy="566928"/>
          </a:xfrm>
          <a:prstGeom prst="rect">
            <a:avLst/>
          </a:prstGeom>
          <a:noFill/>
          <a:ln/>
        </p:spPr>
        <p:txBody>
          <a:bodyPr wrap="square" rtlCol="0" anchor="ctr"/>
          <a:lstStyle/>
          <a:p>
            <a:pPr marL="0" indent="0" algn="ctr">
              <a:buNone/>
            </a:pPr>
            <a:r>
              <a:rPr lang="en-US" sz="1400" b="1" dirty="0">
                <a:solidFill>
                  <a:srgbClr val="17173F"/>
                </a:solidFill>
                <a:latin typeface="Calibri" pitchFamily="34" charset="0"/>
                <a:ea typeface="Calibri" pitchFamily="34" charset="-122"/>
                <a:cs typeface="Calibri" pitchFamily="34" charset="-120"/>
              </a:rPr>
              <a:t>Planning</a:t>
            </a:r>
            <a:endParaRPr lang="en-US" sz="1400" dirty="0"/>
          </a:p>
        </p:txBody>
      </p:sp>
      <p:sp>
        <p:nvSpPr>
          <p:cNvPr id="11" name="Text 8"/>
          <p:cNvSpPr/>
          <p:nvPr/>
        </p:nvSpPr>
        <p:spPr>
          <a:xfrm>
            <a:off x="5943600" y="1783080"/>
            <a:ext cx="228600" cy="566928"/>
          </a:xfrm>
          <a:prstGeom prst="rect">
            <a:avLst/>
          </a:prstGeom>
          <a:noFill/>
          <a:ln/>
        </p:spPr>
        <p:txBody>
          <a:bodyPr wrap="square" rtlCol="0" anchor="ctr"/>
          <a:lstStyle/>
          <a:p>
            <a:pPr marL="0" indent="0" algn="ctr">
              <a:buNone/>
            </a:pPr>
            <a:r>
              <a:rPr lang="en-US" sz="1600" b="1" dirty="0">
                <a:solidFill>
                  <a:srgbClr val="5B5B6E"/>
                </a:solidFill>
                <a:latin typeface="Calibri" pitchFamily="34" charset="0"/>
                <a:ea typeface="Calibri" pitchFamily="34" charset="-122"/>
                <a:cs typeface="Calibri" pitchFamily="34" charset="-120"/>
              </a:rPr>
              <a:t>→</a:t>
            </a:r>
            <a:endParaRPr lang="en-US" sz="1600" dirty="0"/>
          </a:p>
        </p:txBody>
      </p:sp>
      <p:sp>
        <p:nvSpPr>
          <p:cNvPr id="12" name="Shape 9"/>
          <p:cNvSpPr/>
          <p:nvPr/>
        </p:nvSpPr>
        <p:spPr>
          <a:xfrm>
            <a:off x="6172200" y="1783080"/>
            <a:ext cx="2606040" cy="566928"/>
          </a:xfrm>
          <a:prstGeom prst="roundRect">
            <a:avLst>
              <a:gd name="adj" fmla="val 50000"/>
            </a:avLst>
          </a:prstGeom>
          <a:solidFill>
            <a:srgbClr val="21225A"/>
          </a:solidFill>
          <a:ln/>
        </p:spPr>
        <p:txBody>
          <a:bodyPr/>
          <a:lstStyle/>
          <a:p>
            <a:endParaRPr lang="en-US"/>
          </a:p>
        </p:txBody>
      </p:sp>
      <p:sp>
        <p:nvSpPr>
          <p:cNvPr id="13" name="Text 10"/>
          <p:cNvSpPr/>
          <p:nvPr/>
        </p:nvSpPr>
        <p:spPr>
          <a:xfrm>
            <a:off x="6172200" y="1783080"/>
            <a:ext cx="2606040" cy="56692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Implementation</a:t>
            </a:r>
            <a:endParaRPr lang="en-US" sz="1400" dirty="0"/>
          </a:p>
        </p:txBody>
      </p:sp>
      <p:sp>
        <p:nvSpPr>
          <p:cNvPr id="14" name="Text 11"/>
          <p:cNvSpPr/>
          <p:nvPr/>
        </p:nvSpPr>
        <p:spPr>
          <a:xfrm>
            <a:off x="8778240" y="1783080"/>
            <a:ext cx="228600" cy="566928"/>
          </a:xfrm>
          <a:prstGeom prst="rect">
            <a:avLst/>
          </a:prstGeom>
          <a:noFill/>
          <a:ln/>
        </p:spPr>
        <p:txBody>
          <a:bodyPr wrap="square" rtlCol="0" anchor="ctr"/>
          <a:lstStyle/>
          <a:p>
            <a:pPr marL="0" indent="0" algn="ctr">
              <a:buNone/>
            </a:pPr>
            <a:r>
              <a:rPr lang="en-US" sz="1600" b="1" dirty="0">
                <a:solidFill>
                  <a:srgbClr val="5B5B6E"/>
                </a:solidFill>
                <a:latin typeface="Calibri" pitchFamily="34" charset="0"/>
                <a:ea typeface="Calibri" pitchFamily="34" charset="-122"/>
                <a:cs typeface="Calibri" pitchFamily="34" charset="-120"/>
              </a:rPr>
              <a:t>→</a:t>
            </a:r>
            <a:endParaRPr lang="en-US" sz="1600" dirty="0"/>
          </a:p>
        </p:txBody>
      </p:sp>
      <p:sp>
        <p:nvSpPr>
          <p:cNvPr id="15" name="Shape 12"/>
          <p:cNvSpPr/>
          <p:nvPr/>
        </p:nvSpPr>
        <p:spPr>
          <a:xfrm>
            <a:off x="9006840" y="1783080"/>
            <a:ext cx="2606040" cy="566928"/>
          </a:xfrm>
          <a:prstGeom prst="roundRect">
            <a:avLst>
              <a:gd name="adj" fmla="val 50000"/>
            </a:avLst>
          </a:prstGeom>
          <a:solidFill>
            <a:srgbClr val="FDAE39"/>
          </a:solidFill>
          <a:ln/>
        </p:spPr>
        <p:txBody>
          <a:bodyPr/>
          <a:lstStyle/>
          <a:p>
            <a:endParaRPr lang="en-US"/>
          </a:p>
        </p:txBody>
      </p:sp>
      <p:sp>
        <p:nvSpPr>
          <p:cNvPr id="16" name="Text 13"/>
          <p:cNvSpPr/>
          <p:nvPr/>
        </p:nvSpPr>
        <p:spPr>
          <a:xfrm>
            <a:off x="9006840" y="1783080"/>
            <a:ext cx="2606040" cy="566928"/>
          </a:xfrm>
          <a:prstGeom prst="rect">
            <a:avLst/>
          </a:prstGeom>
          <a:noFill/>
          <a:ln/>
        </p:spPr>
        <p:txBody>
          <a:bodyPr wrap="square" rtlCol="0" anchor="ctr"/>
          <a:lstStyle/>
          <a:p>
            <a:pPr marL="0" indent="0" algn="ctr">
              <a:buNone/>
            </a:pPr>
            <a:r>
              <a:rPr lang="en-US" sz="1400" b="1" dirty="0">
                <a:solidFill>
                  <a:srgbClr val="17173F"/>
                </a:solidFill>
                <a:latin typeface="Calibri" pitchFamily="34" charset="0"/>
                <a:ea typeface="Calibri" pitchFamily="34" charset="-122"/>
                <a:cs typeface="Calibri" pitchFamily="34" charset="-120"/>
              </a:rPr>
              <a:t>Results</a:t>
            </a:r>
            <a:endParaRPr lang="en-US" sz="1400" dirty="0"/>
          </a:p>
        </p:txBody>
      </p:sp>
      <p:sp>
        <p:nvSpPr>
          <p:cNvPr id="17" name="Shape 14"/>
          <p:cNvSpPr/>
          <p:nvPr/>
        </p:nvSpPr>
        <p:spPr>
          <a:xfrm>
            <a:off x="502920" y="2743200"/>
            <a:ext cx="11201400" cy="1600200"/>
          </a:xfrm>
          <a:prstGeom prst="roundRect">
            <a:avLst>
              <a:gd name="adj" fmla="val 6857"/>
            </a:avLst>
          </a:prstGeom>
          <a:solidFill>
            <a:srgbClr val="F7F7F9"/>
          </a:solidFill>
          <a:ln/>
        </p:spPr>
        <p:txBody>
          <a:bodyPr/>
          <a:lstStyle/>
          <a:p>
            <a:endParaRPr lang="en-US"/>
          </a:p>
        </p:txBody>
      </p:sp>
      <p:sp>
        <p:nvSpPr>
          <p:cNvPr id="18" name="Text 15"/>
          <p:cNvSpPr/>
          <p:nvPr/>
        </p:nvSpPr>
        <p:spPr>
          <a:xfrm>
            <a:off x="822960" y="2926080"/>
            <a:ext cx="4572000" cy="320040"/>
          </a:xfrm>
          <a:prstGeom prst="rect">
            <a:avLst/>
          </a:prstGeom>
          <a:noFill/>
          <a:ln/>
        </p:spPr>
        <p:txBody>
          <a:bodyPr wrap="square" rtlCol="0" anchor="ctr"/>
          <a:lstStyle/>
          <a:p>
            <a:pPr marL="0" indent="0">
              <a:buNone/>
            </a:pPr>
            <a:r>
              <a:rPr lang="en-US" sz="1300" b="1" kern="0" spc="120" dirty="0">
                <a:solidFill>
                  <a:srgbClr val="21225A"/>
                </a:solidFill>
                <a:latin typeface="Calibri" pitchFamily="34" charset="0"/>
                <a:ea typeface="Calibri" pitchFamily="34" charset="-122"/>
                <a:cs typeface="Calibri" pitchFamily="34" charset="-120"/>
              </a:rPr>
              <a:t>DEVELOPMENT REALITY</a:t>
            </a:r>
            <a:endParaRPr lang="en-US" sz="1300" dirty="0"/>
          </a:p>
        </p:txBody>
      </p:sp>
      <p:sp>
        <p:nvSpPr>
          <p:cNvPr id="19" name="Text 16"/>
          <p:cNvSpPr/>
          <p:nvPr/>
        </p:nvSpPr>
        <p:spPr>
          <a:xfrm>
            <a:off x="822960" y="3246120"/>
            <a:ext cx="10561320" cy="1005840"/>
          </a:xfrm>
          <a:prstGeom prst="rect">
            <a:avLst/>
          </a:prstGeom>
          <a:noFill/>
          <a:ln/>
        </p:spPr>
        <p:txBody>
          <a:bodyPr wrap="square" rtlCol="0" anchor="t"/>
          <a:lstStyle/>
          <a:p>
            <a:pPr marL="0" indent="0">
              <a:lnSpc>
                <a:spcPct val="125000"/>
              </a:lnSpc>
              <a:buNone/>
            </a:pPr>
            <a:r>
              <a:rPr lang="en-US" sz="1450" dirty="0">
                <a:solidFill>
                  <a:srgbClr val="34344A"/>
                </a:solidFill>
                <a:latin typeface="Calibri" pitchFamily="34" charset="0"/>
                <a:ea typeface="Calibri" pitchFamily="34" charset="-122"/>
                <a:cs typeface="Calibri" pitchFamily="34" charset="-120"/>
              </a:rPr>
              <a:t>Although Mpumalanga has strengthened its institutional evaluation architecture, several provincial and district development indicators continue to suggest implementation and results gaps that require stronger evaluative learning.</a:t>
            </a:r>
            <a:endParaRPr lang="en-US" sz="1450" dirty="0"/>
          </a:p>
        </p:txBody>
      </p:sp>
      <p:sp>
        <p:nvSpPr>
          <p:cNvPr id="20" name="Shape 17"/>
          <p:cNvSpPr/>
          <p:nvPr/>
        </p:nvSpPr>
        <p:spPr>
          <a:xfrm>
            <a:off x="502920" y="4617720"/>
            <a:ext cx="11201400" cy="1600200"/>
          </a:xfrm>
          <a:prstGeom prst="roundRect">
            <a:avLst>
              <a:gd name="adj" fmla="val 6857"/>
            </a:avLst>
          </a:prstGeom>
          <a:solidFill>
            <a:srgbClr val="21225A"/>
          </a:solidFill>
          <a:ln/>
        </p:spPr>
        <p:txBody>
          <a:bodyPr/>
          <a:lstStyle/>
          <a:p>
            <a:endParaRPr lang="en-US"/>
          </a:p>
        </p:txBody>
      </p:sp>
      <p:sp>
        <p:nvSpPr>
          <p:cNvPr id="21" name="Text 18"/>
          <p:cNvSpPr/>
          <p:nvPr/>
        </p:nvSpPr>
        <p:spPr>
          <a:xfrm>
            <a:off x="822960" y="4800600"/>
            <a:ext cx="4572000" cy="320040"/>
          </a:xfrm>
          <a:prstGeom prst="rect">
            <a:avLst/>
          </a:prstGeom>
          <a:noFill/>
          <a:ln/>
        </p:spPr>
        <p:txBody>
          <a:bodyPr wrap="square" rtlCol="0" anchor="ctr"/>
          <a:lstStyle/>
          <a:p>
            <a:pPr marL="0" indent="0">
              <a:buNone/>
            </a:pPr>
            <a:r>
              <a:rPr lang="en-US" sz="1300" b="1" kern="0" spc="120" dirty="0">
                <a:solidFill>
                  <a:srgbClr val="FDAE39"/>
                </a:solidFill>
                <a:latin typeface="Calibri" pitchFamily="34" charset="0"/>
                <a:ea typeface="Calibri" pitchFamily="34" charset="-122"/>
                <a:cs typeface="Calibri" pitchFamily="34" charset="-120"/>
              </a:rPr>
              <a:t>KEY MESSAGE</a:t>
            </a:r>
            <a:endParaRPr lang="en-US" sz="1300" dirty="0"/>
          </a:p>
        </p:txBody>
      </p:sp>
      <p:sp>
        <p:nvSpPr>
          <p:cNvPr id="22" name="Text 19"/>
          <p:cNvSpPr/>
          <p:nvPr/>
        </p:nvSpPr>
        <p:spPr>
          <a:xfrm>
            <a:off x="822960" y="5120640"/>
            <a:ext cx="10561320" cy="1005840"/>
          </a:xfrm>
          <a:prstGeom prst="rect">
            <a:avLst/>
          </a:prstGeom>
          <a:noFill/>
          <a:ln/>
        </p:spPr>
        <p:txBody>
          <a:bodyPr wrap="square" rtlCol="0" anchor="t"/>
          <a:lstStyle/>
          <a:p>
            <a:pPr marL="0" indent="0">
              <a:lnSpc>
                <a:spcPct val="125000"/>
              </a:lnSpc>
              <a:buNone/>
            </a:pPr>
            <a:r>
              <a:rPr lang="en-US" sz="1600" b="1" i="1" dirty="0">
                <a:solidFill>
                  <a:srgbClr val="FFFFFF"/>
                </a:solidFill>
                <a:latin typeface="Cambria" pitchFamily="34" charset="0"/>
                <a:ea typeface="Cambria" pitchFamily="34" charset="-122"/>
                <a:cs typeface="Cambria" pitchFamily="34" charset="-120"/>
              </a:rPr>
              <a:t>The real measure of evaluation is not the number of evaluations completed — it is the extent to which evaluations change decisions, improve programmes and accelerate development outcomes.</a:t>
            </a:r>
            <a:endParaRPr lang="en-US" sz="1600" dirty="0"/>
          </a:p>
        </p:txBody>
      </p:sp>
      <p:sp>
        <p:nvSpPr>
          <p:cNvPr id="23" name="Text 20"/>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293FC-0F19-0265-601B-C0C8635D4C85}"/>
            </a:ext>
          </a:extLst>
        </p:cNvPr>
        <p:cNvGrpSpPr/>
        <p:nvPr/>
      </p:nvGrpSpPr>
      <p:grpSpPr>
        <a:xfrm>
          <a:off x="0" y="0"/>
          <a:ext cx="0" cy="0"/>
          <a:chOff x="0" y="0"/>
          <a:chExt cx="0" cy="0"/>
        </a:xfrm>
      </p:grpSpPr>
      <p:pic>
        <p:nvPicPr>
          <p:cNvPr id="3" name="Image 0" descr="/mnt/user-data/uploads/images-2.jpeg">
            <a:extLst>
              <a:ext uri="{FF2B5EF4-FFF2-40B4-BE49-F238E27FC236}">
                <a16:creationId xmlns:a16="http://schemas.microsoft.com/office/drawing/2014/main" id="{8F2C4525-AE79-F50C-1BBB-5F24EBC514A0}"/>
              </a:ext>
            </a:extLst>
          </p:cNvPr>
          <p:cNvPicPr>
            <a:picLocks noChangeAspect="1"/>
          </p:cNvPicPr>
          <p:nvPr/>
        </p:nvPicPr>
        <p:blipFill>
          <a:blip r:embed="rId3"/>
          <a:stretch>
            <a:fillRect/>
          </a:stretch>
        </p:blipFill>
        <p:spPr>
          <a:xfrm>
            <a:off x="10908792" y="320040"/>
            <a:ext cx="868680" cy="969307"/>
          </a:xfrm>
          <a:prstGeom prst="rect">
            <a:avLst/>
          </a:prstGeom>
        </p:spPr>
      </p:pic>
      <p:sp>
        <p:nvSpPr>
          <p:cNvPr id="4" name="Text 1">
            <a:extLst>
              <a:ext uri="{FF2B5EF4-FFF2-40B4-BE49-F238E27FC236}">
                <a16:creationId xmlns:a16="http://schemas.microsoft.com/office/drawing/2014/main" id="{6AE0E844-D10C-9271-0A3D-55CECC907C31}"/>
              </a:ext>
            </a:extLst>
          </p:cNvPr>
          <p:cNvSpPr/>
          <p:nvPr/>
        </p:nvSpPr>
        <p:spPr>
          <a:xfrm>
            <a:off x="502920" y="365760"/>
            <a:ext cx="9052560" cy="566928"/>
          </a:xfrm>
          <a:prstGeom prst="rect">
            <a:avLst/>
          </a:prstGeom>
          <a:noFill/>
          <a:ln/>
        </p:spPr>
        <p:txBody>
          <a:bodyPr wrap="square" rtlCol="0" anchor="t"/>
          <a:lstStyle/>
          <a:p>
            <a:pPr marL="0" indent="0" algn="l">
              <a:buNone/>
            </a:pPr>
            <a:r>
              <a:rPr lang="en-US" sz="2600" b="1" dirty="0">
                <a:solidFill>
                  <a:srgbClr val="21225A"/>
                </a:solidFill>
                <a:latin typeface="Cambria" pitchFamily="34" charset="0"/>
                <a:ea typeface="Cambria" pitchFamily="34" charset="-122"/>
                <a:cs typeface="Cambria" pitchFamily="34" charset="-120"/>
              </a:rPr>
              <a:t>Evaluation Across the Programme Lifecycle</a:t>
            </a:r>
            <a:endParaRPr lang="en-US" sz="2600" dirty="0"/>
          </a:p>
        </p:txBody>
      </p:sp>
      <p:sp>
        <p:nvSpPr>
          <p:cNvPr id="5" name="Text 2">
            <a:extLst>
              <a:ext uri="{FF2B5EF4-FFF2-40B4-BE49-F238E27FC236}">
                <a16:creationId xmlns:a16="http://schemas.microsoft.com/office/drawing/2014/main" id="{2C02922F-D6E9-679B-8FA8-76CEEA058300}"/>
              </a:ext>
            </a:extLst>
          </p:cNvPr>
          <p:cNvSpPr/>
          <p:nvPr/>
        </p:nvSpPr>
        <p:spPr>
          <a:xfrm>
            <a:off x="502920" y="914400"/>
            <a:ext cx="9052560" cy="365760"/>
          </a:xfrm>
          <a:prstGeom prst="rect">
            <a:avLst/>
          </a:prstGeom>
          <a:noFill/>
          <a:ln/>
        </p:spPr>
        <p:txBody>
          <a:bodyPr wrap="square" rtlCol="0" anchor="t"/>
          <a:lstStyle/>
          <a:p>
            <a:pPr marL="0" indent="0" algn="l">
              <a:buNone/>
            </a:pPr>
            <a:r>
              <a:rPr lang="en-US" sz="1450" dirty="0">
                <a:solidFill>
                  <a:srgbClr val="E8962A"/>
                </a:solidFill>
                <a:latin typeface="Calibri" pitchFamily="34" charset="0"/>
                <a:ea typeface="Calibri" pitchFamily="34" charset="-122"/>
                <a:cs typeface="Calibri" pitchFamily="34" charset="-120"/>
              </a:rPr>
              <a:t>Continued</a:t>
            </a:r>
            <a:r>
              <a:rPr lang="en-US" sz="1450" i="1" dirty="0">
                <a:solidFill>
                  <a:srgbClr val="E8962A"/>
                </a:solidFill>
                <a:latin typeface="Calibri" pitchFamily="34" charset="0"/>
                <a:ea typeface="Calibri" pitchFamily="34" charset="-122"/>
                <a:cs typeface="Calibri" pitchFamily="34" charset="-120"/>
              </a:rPr>
              <a:t>…</a:t>
            </a:r>
            <a:endParaRPr lang="en-US" sz="1450" dirty="0"/>
          </a:p>
        </p:txBody>
      </p:sp>
      <p:sp>
        <p:nvSpPr>
          <p:cNvPr id="20" name="Shape 17">
            <a:extLst>
              <a:ext uri="{FF2B5EF4-FFF2-40B4-BE49-F238E27FC236}">
                <a16:creationId xmlns:a16="http://schemas.microsoft.com/office/drawing/2014/main" id="{BAE0F6F6-FA05-4186-6060-B19BE948CBA1}"/>
              </a:ext>
            </a:extLst>
          </p:cNvPr>
          <p:cNvSpPr/>
          <p:nvPr/>
        </p:nvSpPr>
        <p:spPr>
          <a:xfrm>
            <a:off x="8871017" y="1655107"/>
            <a:ext cx="3043613" cy="4924217"/>
          </a:xfrm>
          <a:prstGeom prst="roundRect">
            <a:avLst>
              <a:gd name="adj" fmla="val 6857"/>
            </a:avLst>
          </a:prstGeom>
          <a:solidFill>
            <a:srgbClr val="21225A"/>
          </a:solidFill>
          <a:ln/>
        </p:spPr>
        <p:txBody>
          <a:bodyPr/>
          <a:lstStyle/>
          <a:p>
            <a:endParaRPr lang="en-US"/>
          </a:p>
        </p:txBody>
      </p:sp>
      <p:sp>
        <p:nvSpPr>
          <p:cNvPr id="21" name="Text 18">
            <a:extLst>
              <a:ext uri="{FF2B5EF4-FFF2-40B4-BE49-F238E27FC236}">
                <a16:creationId xmlns:a16="http://schemas.microsoft.com/office/drawing/2014/main" id="{8598FB5B-266C-39DF-6903-63625B9EF2FA}"/>
              </a:ext>
            </a:extLst>
          </p:cNvPr>
          <p:cNvSpPr/>
          <p:nvPr/>
        </p:nvSpPr>
        <p:spPr>
          <a:xfrm>
            <a:off x="9150533" y="1828800"/>
            <a:ext cx="1242291" cy="984844"/>
          </a:xfrm>
          <a:prstGeom prst="rect">
            <a:avLst/>
          </a:prstGeom>
          <a:noFill/>
          <a:ln/>
        </p:spPr>
        <p:txBody>
          <a:bodyPr wrap="square" rtlCol="0" anchor="ctr"/>
          <a:lstStyle/>
          <a:p>
            <a:pPr marL="0" indent="0">
              <a:buNone/>
            </a:pPr>
            <a:r>
              <a:rPr lang="en-US" sz="1300" b="1" kern="0" spc="120" dirty="0">
                <a:solidFill>
                  <a:srgbClr val="FDAE39"/>
                </a:solidFill>
                <a:latin typeface="Calibri" pitchFamily="34" charset="0"/>
                <a:ea typeface="Calibri" pitchFamily="34" charset="-122"/>
                <a:cs typeface="Calibri" pitchFamily="34" charset="-120"/>
              </a:rPr>
              <a:t>KEY MESSAGE</a:t>
            </a:r>
            <a:endParaRPr lang="en-US" sz="1300" dirty="0"/>
          </a:p>
        </p:txBody>
      </p:sp>
      <p:sp>
        <p:nvSpPr>
          <p:cNvPr id="22" name="Text 19">
            <a:extLst>
              <a:ext uri="{FF2B5EF4-FFF2-40B4-BE49-F238E27FC236}">
                <a16:creationId xmlns:a16="http://schemas.microsoft.com/office/drawing/2014/main" id="{9C23ED02-8EE8-5222-1FC9-4E5CF387760E}"/>
              </a:ext>
            </a:extLst>
          </p:cNvPr>
          <p:cNvSpPr/>
          <p:nvPr/>
        </p:nvSpPr>
        <p:spPr>
          <a:xfrm>
            <a:off x="9213153" y="2731688"/>
            <a:ext cx="2359339" cy="3095222"/>
          </a:xfrm>
          <a:prstGeom prst="rect">
            <a:avLst/>
          </a:prstGeom>
          <a:noFill/>
          <a:ln/>
        </p:spPr>
        <p:txBody>
          <a:bodyPr wrap="square" rtlCol="0" anchor="t"/>
          <a:lstStyle/>
          <a:p>
            <a:pPr>
              <a:lnSpc>
                <a:spcPct val="125000"/>
              </a:lnSpc>
            </a:pPr>
            <a:r>
              <a:rPr lang="en-ZA" dirty="0">
                <a:solidFill>
                  <a:schemeClr val="bg1"/>
                </a:solidFill>
              </a:rPr>
              <a:t>Nkangala's development indicators reveal where evaluation must create greater value — and the programme lifecycle shows how to get there, from design through to learning.</a:t>
            </a:r>
            <a:endParaRPr lang="en-US" sz="1600" dirty="0">
              <a:solidFill>
                <a:schemeClr val="bg1"/>
              </a:solidFill>
            </a:endParaRPr>
          </a:p>
        </p:txBody>
      </p:sp>
      <p:sp>
        <p:nvSpPr>
          <p:cNvPr id="23" name="Text 20">
            <a:extLst>
              <a:ext uri="{FF2B5EF4-FFF2-40B4-BE49-F238E27FC236}">
                <a16:creationId xmlns:a16="http://schemas.microsoft.com/office/drawing/2014/main" id="{6E5CEADE-8877-7243-8E56-2D70F778B1DE}"/>
              </a:ext>
            </a:extLst>
          </p:cNvPr>
          <p:cNvSpPr/>
          <p:nvPr/>
        </p:nvSpPr>
        <p:spPr>
          <a:xfrm>
            <a:off x="11548872" y="6825953"/>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6</a:t>
            </a:r>
            <a:endParaRPr lang="en-US" sz="1000" dirty="0"/>
          </a:p>
        </p:txBody>
      </p:sp>
      <p:pic>
        <p:nvPicPr>
          <p:cNvPr id="24" name="Picture 23">
            <a:extLst>
              <a:ext uri="{FF2B5EF4-FFF2-40B4-BE49-F238E27FC236}">
                <a16:creationId xmlns:a16="http://schemas.microsoft.com/office/drawing/2014/main" id="{1D38C092-A8AD-A97C-ACD2-95EE8D7CEB7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550" b="10095"/>
          <a:stretch/>
        </p:blipFill>
        <p:spPr bwMode="auto">
          <a:xfrm>
            <a:off x="502919" y="1655107"/>
            <a:ext cx="8090769" cy="428849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8844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FFFFF"/>
          </a:solidFill>
          <a:ln/>
        </p:spPr>
        <p:txBody>
          <a:bodyPr/>
          <a:lstStyle/>
          <a:p>
            <a:endParaRPr lang="en-US"/>
          </a:p>
        </p:txBody>
      </p:sp>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Strengthening Programme Design Through Evaluation</a:t>
            </a:r>
            <a:endParaRPr lang="en-US" sz="27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The Cost of Poor Programme Design</a:t>
            </a:r>
            <a:endParaRPr lang="en-US" sz="1450" dirty="0"/>
          </a:p>
        </p:txBody>
      </p:sp>
      <p:sp>
        <p:nvSpPr>
          <p:cNvPr id="6" name="Text 3"/>
          <p:cNvSpPr/>
          <p:nvPr/>
        </p:nvSpPr>
        <p:spPr>
          <a:xfrm>
            <a:off x="502920" y="1508760"/>
            <a:ext cx="11201400" cy="457200"/>
          </a:xfrm>
          <a:prstGeom prst="rect">
            <a:avLst/>
          </a:prstGeom>
          <a:noFill/>
          <a:ln/>
        </p:spPr>
        <p:txBody>
          <a:bodyPr wrap="square" rtlCol="0" anchor="ctr"/>
          <a:lstStyle/>
          <a:p>
            <a:pPr marL="0" indent="0">
              <a:buNone/>
            </a:pPr>
            <a:r>
              <a:rPr lang="en-US" sz="1350" i="1" dirty="0">
                <a:solidFill>
                  <a:srgbClr val="5B5B6E"/>
                </a:solidFill>
                <a:latin typeface="Calibri" pitchFamily="34" charset="0"/>
                <a:ea typeface="Calibri" pitchFamily="34" charset="-122"/>
                <a:cs typeface="Calibri" pitchFamily="34" charset="-120"/>
              </a:rPr>
              <a:t>Many implementation failures are not implementation problems — they are programme design problems. Evaluation strengthens programme design by:</a:t>
            </a:r>
            <a:endParaRPr lang="en-US" sz="1350" dirty="0"/>
          </a:p>
        </p:txBody>
      </p:sp>
      <p:sp>
        <p:nvSpPr>
          <p:cNvPr id="7" name="Shape 4"/>
          <p:cNvSpPr/>
          <p:nvPr/>
        </p:nvSpPr>
        <p:spPr>
          <a:xfrm>
            <a:off x="502920" y="2103120"/>
            <a:ext cx="3611880" cy="1417320"/>
          </a:xfrm>
          <a:prstGeom prst="roundRect">
            <a:avLst>
              <a:gd name="adj" fmla="val 6452"/>
            </a:avLst>
          </a:prstGeom>
          <a:solidFill>
            <a:srgbClr val="F7F7F9"/>
          </a:solidFill>
          <a:ln/>
        </p:spPr>
        <p:txBody>
          <a:bodyPr/>
          <a:lstStyle/>
          <a:p>
            <a:endParaRPr lang="en-US"/>
          </a:p>
        </p:txBody>
      </p:sp>
      <p:sp>
        <p:nvSpPr>
          <p:cNvPr id="8" name="Shape 5"/>
          <p:cNvSpPr/>
          <p:nvPr/>
        </p:nvSpPr>
        <p:spPr>
          <a:xfrm>
            <a:off x="685800" y="2286000"/>
            <a:ext cx="502920" cy="502920"/>
          </a:xfrm>
          <a:prstGeom prst="ellipse">
            <a:avLst/>
          </a:prstGeom>
          <a:solidFill>
            <a:srgbClr val="21225A"/>
          </a:solidFill>
          <a:ln/>
        </p:spPr>
        <p:txBody>
          <a:bodyPr/>
          <a:lstStyle/>
          <a:p>
            <a:endParaRPr lang="en-US"/>
          </a:p>
        </p:txBody>
      </p:sp>
      <p:sp>
        <p:nvSpPr>
          <p:cNvPr id="9" name="Text 6"/>
          <p:cNvSpPr/>
          <p:nvPr/>
        </p:nvSpPr>
        <p:spPr>
          <a:xfrm>
            <a:off x="685800" y="2286000"/>
            <a:ext cx="502920" cy="502920"/>
          </a:xfrm>
          <a:prstGeom prst="rect">
            <a:avLst/>
          </a:prstGeom>
          <a:noFill/>
          <a:ln/>
        </p:spPr>
        <p:txBody>
          <a:bodyPr wrap="square" rtlCol="0" anchor="ctr"/>
          <a:lstStyle/>
          <a:p>
            <a:pPr marL="0" indent="0" algn="ctr">
              <a:buNone/>
            </a:pPr>
            <a:r>
              <a:rPr lang="en-US" sz="1800" dirty="0">
                <a:solidFill>
                  <a:srgbClr val="000000"/>
                </a:solidFill>
              </a:rPr>
              <a:t>🔍</a:t>
            </a:r>
            <a:endParaRPr lang="en-US" sz="1800" dirty="0"/>
          </a:p>
        </p:txBody>
      </p:sp>
      <p:sp>
        <p:nvSpPr>
          <p:cNvPr id="10" name="Text 7"/>
          <p:cNvSpPr/>
          <p:nvPr/>
        </p:nvSpPr>
        <p:spPr>
          <a:xfrm>
            <a:off x="1325880" y="2240280"/>
            <a:ext cx="2606040" cy="320040"/>
          </a:xfrm>
          <a:prstGeom prst="rect">
            <a:avLst/>
          </a:prstGeom>
          <a:noFill/>
          <a:ln/>
        </p:spPr>
        <p:txBody>
          <a:bodyPr wrap="square" rtlCol="0" anchor="t"/>
          <a:lstStyle/>
          <a:p>
            <a:pPr marL="0" indent="0">
              <a:buNone/>
            </a:pPr>
            <a:r>
              <a:rPr lang="en-US" sz="1250" b="1" dirty="0">
                <a:solidFill>
                  <a:srgbClr val="21225A"/>
                </a:solidFill>
                <a:latin typeface="Calibri" pitchFamily="34" charset="0"/>
                <a:ea typeface="Calibri" pitchFamily="34" charset="-122"/>
                <a:cs typeface="Calibri" pitchFamily="34" charset="-120"/>
              </a:rPr>
              <a:t>Diagnosing the real problem</a:t>
            </a:r>
            <a:endParaRPr lang="en-US" sz="1250" dirty="0"/>
          </a:p>
        </p:txBody>
      </p:sp>
      <p:sp>
        <p:nvSpPr>
          <p:cNvPr id="11" name="Text 8"/>
          <p:cNvSpPr/>
          <p:nvPr/>
        </p:nvSpPr>
        <p:spPr>
          <a:xfrm>
            <a:off x="685800" y="2852928"/>
            <a:ext cx="3246120" cy="594360"/>
          </a:xfrm>
          <a:prstGeom prst="rect">
            <a:avLst/>
          </a:prstGeom>
          <a:noFill/>
          <a:ln/>
        </p:spPr>
        <p:txBody>
          <a:bodyPr wrap="square" rtlCol="0" anchor="t"/>
          <a:lstStyle/>
          <a:p>
            <a:pPr marL="0" indent="0">
              <a:lnSpc>
                <a:spcPct val="110000"/>
              </a:lnSpc>
              <a:buNone/>
            </a:pPr>
            <a:r>
              <a:rPr lang="en-US" sz="1080" dirty="0">
                <a:solidFill>
                  <a:srgbClr val="34344A"/>
                </a:solidFill>
                <a:latin typeface="Calibri" pitchFamily="34" charset="0"/>
                <a:ea typeface="Calibri" pitchFamily="34" charset="-122"/>
                <a:cs typeface="Calibri" pitchFamily="34" charset="-120"/>
              </a:rPr>
              <a:t>Identifies root causes rather than symptoms.</a:t>
            </a:r>
            <a:endParaRPr lang="en-US" sz="1080" dirty="0"/>
          </a:p>
        </p:txBody>
      </p:sp>
      <p:sp>
        <p:nvSpPr>
          <p:cNvPr id="12" name="Shape 9"/>
          <p:cNvSpPr/>
          <p:nvPr/>
        </p:nvSpPr>
        <p:spPr>
          <a:xfrm>
            <a:off x="4297680" y="2103120"/>
            <a:ext cx="3611880" cy="1417320"/>
          </a:xfrm>
          <a:prstGeom prst="roundRect">
            <a:avLst>
              <a:gd name="adj" fmla="val 6452"/>
            </a:avLst>
          </a:prstGeom>
          <a:solidFill>
            <a:srgbClr val="F7F7F9"/>
          </a:solidFill>
          <a:ln/>
        </p:spPr>
        <p:txBody>
          <a:bodyPr/>
          <a:lstStyle/>
          <a:p>
            <a:endParaRPr lang="en-US"/>
          </a:p>
        </p:txBody>
      </p:sp>
      <p:sp>
        <p:nvSpPr>
          <p:cNvPr id="13" name="Shape 10"/>
          <p:cNvSpPr/>
          <p:nvPr/>
        </p:nvSpPr>
        <p:spPr>
          <a:xfrm>
            <a:off x="4480560" y="2286000"/>
            <a:ext cx="502920" cy="502920"/>
          </a:xfrm>
          <a:prstGeom prst="ellipse">
            <a:avLst/>
          </a:prstGeom>
          <a:solidFill>
            <a:srgbClr val="21225A"/>
          </a:solidFill>
          <a:ln/>
        </p:spPr>
        <p:txBody>
          <a:bodyPr/>
          <a:lstStyle/>
          <a:p>
            <a:endParaRPr lang="en-US"/>
          </a:p>
        </p:txBody>
      </p:sp>
      <p:sp>
        <p:nvSpPr>
          <p:cNvPr id="14" name="Text 11"/>
          <p:cNvSpPr/>
          <p:nvPr/>
        </p:nvSpPr>
        <p:spPr>
          <a:xfrm>
            <a:off x="4480560" y="2286000"/>
            <a:ext cx="502920" cy="502920"/>
          </a:xfrm>
          <a:prstGeom prst="rect">
            <a:avLst/>
          </a:prstGeom>
          <a:noFill/>
          <a:ln/>
        </p:spPr>
        <p:txBody>
          <a:bodyPr wrap="square" rtlCol="0" anchor="ctr"/>
          <a:lstStyle/>
          <a:p>
            <a:pPr marL="0" indent="0" algn="ctr">
              <a:buNone/>
            </a:pPr>
            <a:r>
              <a:rPr lang="en-US" sz="1800" dirty="0">
                <a:solidFill>
                  <a:srgbClr val="000000"/>
                </a:solidFill>
              </a:rPr>
              <a:t>👥</a:t>
            </a:r>
            <a:endParaRPr lang="en-US" sz="1800" dirty="0"/>
          </a:p>
        </p:txBody>
      </p:sp>
      <p:sp>
        <p:nvSpPr>
          <p:cNvPr id="15" name="Text 12"/>
          <p:cNvSpPr/>
          <p:nvPr/>
        </p:nvSpPr>
        <p:spPr>
          <a:xfrm>
            <a:off x="5120640" y="2240280"/>
            <a:ext cx="2606040" cy="320040"/>
          </a:xfrm>
          <a:prstGeom prst="rect">
            <a:avLst/>
          </a:prstGeom>
          <a:noFill/>
          <a:ln/>
        </p:spPr>
        <p:txBody>
          <a:bodyPr wrap="square" rtlCol="0" anchor="t"/>
          <a:lstStyle/>
          <a:p>
            <a:pPr marL="0" indent="0">
              <a:buNone/>
            </a:pPr>
            <a:r>
              <a:rPr lang="en-US" sz="1250" b="1" dirty="0">
                <a:solidFill>
                  <a:srgbClr val="21225A"/>
                </a:solidFill>
                <a:latin typeface="Calibri" pitchFamily="34" charset="0"/>
                <a:ea typeface="Calibri" pitchFamily="34" charset="-122"/>
                <a:cs typeface="Calibri" pitchFamily="34" charset="-120"/>
              </a:rPr>
              <a:t>Understanding beneficiaries</a:t>
            </a:r>
            <a:endParaRPr lang="en-US" sz="1250" dirty="0"/>
          </a:p>
        </p:txBody>
      </p:sp>
      <p:sp>
        <p:nvSpPr>
          <p:cNvPr id="16" name="Text 13"/>
          <p:cNvSpPr/>
          <p:nvPr/>
        </p:nvSpPr>
        <p:spPr>
          <a:xfrm>
            <a:off x="4480560" y="2852928"/>
            <a:ext cx="3246120" cy="594360"/>
          </a:xfrm>
          <a:prstGeom prst="rect">
            <a:avLst/>
          </a:prstGeom>
          <a:noFill/>
          <a:ln/>
        </p:spPr>
        <p:txBody>
          <a:bodyPr wrap="square" rtlCol="0" anchor="t"/>
          <a:lstStyle/>
          <a:p>
            <a:pPr marL="0" indent="0">
              <a:lnSpc>
                <a:spcPct val="110000"/>
              </a:lnSpc>
              <a:buNone/>
            </a:pPr>
            <a:r>
              <a:rPr lang="en-US" sz="1080" dirty="0">
                <a:solidFill>
                  <a:srgbClr val="34344A"/>
                </a:solidFill>
                <a:latin typeface="Calibri" pitchFamily="34" charset="0"/>
                <a:ea typeface="Calibri" pitchFamily="34" charset="-122"/>
                <a:cs typeface="Calibri" pitchFamily="34" charset="-120"/>
              </a:rPr>
              <a:t>Ensures interventions respond to citizens’ actual needs.</a:t>
            </a:r>
            <a:endParaRPr lang="en-US" sz="1080" dirty="0"/>
          </a:p>
        </p:txBody>
      </p:sp>
      <p:sp>
        <p:nvSpPr>
          <p:cNvPr id="17" name="Shape 14"/>
          <p:cNvSpPr/>
          <p:nvPr/>
        </p:nvSpPr>
        <p:spPr>
          <a:xfrm>
            <a:off x="8092440" y="2103120"/>
            <a:ext cx="3611880" cy="1417320"/>
          </a:xfrm>
          <a:prstGeom prst="roundRect">
            <a:avLst>
              <a:gd name="adj" fmla="val 6452"/>
            </a:avLst>
          </a:prstGeom>
          <a:solidFill>
            <a:srgbClr val="F7F7F9"/>
          </a:solidFill>
          <a:ln/>
        </p:spPr>
        <p:txBody>
          <a:bodyPr/>
          <a:lstStyle/>
          <a:p>
            <a:endParaRPr lang="en-US"/>
          </a:p>
        </p:txBody>
      </p:sp>
      <p:sp>
        <p:nvSpPr>
          <p:cNvPr id="18" name="Shape 15"/>
          <p:cNvSpPr/>
          <p:nvPr/>
        </p:nvSpPr>
        <p:spPr>
          <a:xfrm>
            <a:off x="8275320" y="2286000"/>
            <a:ext cx="502920" cy="502920"/>
          </a:xfrm>
          <a:prstGeom prst="ellipse">
            <a:avLst/>
          </a:prstGeom>
          <a:solidFill>
            <a:srgbClr val="21225A"/>
          </a:solidFill>
          <a:ln/>
        </p:spPr>
        <p:txBody>
          <a:bodyPr/>
          <a:lstStyle/>
          <a:p>
            <a:endParaRPr lang="en-US"/>
          </a:p>
        </p:txBody>
      </p:sp>
      <p:sp>
        <p:nvSpPr>
          <p:cNvPr id="19" name="Text 16"/>
          <p:cNvSpPr/>
          <p:nvPr/>
        </p:nvSpPr>
        <p:spPr>
          <a:xfrm>
            <a:off x="8275320" y="2286000"/>
            <a:ext cx="502920" cy="502920"/>
          </a:xfrm>
          <a:prstGeom prst="rect">
            <a:avLst/>
          </a:prstGeom>
          <a:noFill/>
          <a:ln/>
        </p:spPr>
        <p:txBody>
          <a:bodyPr wrap="square" rtlCol="0" anchor="ctr"/>
          <a:lstStyle/>
          <a:p>
            <a:pPr marL="0" indent="0" algn="ctr">
              <a:buNone/>
            </a:pPr>
            <a:r>
              <a:rPr lang="en-US" sz="1800" dirty="0">
                <a:solidFill>
                  <a:srgbClr val="000000"/>
                </a:solidFill>
              </a:rPr>
              <a:t>🎯</a:t>
            </a:r>
            <a:endParaRPr lang="en-US" sz="1800" dirty="0"/>
          </a:p>
        </p:txBody>
      </p:sp>
      <p:sp>
        <p:nvSpPr>
          <p:cNvPr id="20" name="Text 17"/>
          <p:cNvSpPr/>
          <p:nvPr/>
        </p:nvSpPr>
        <p:spPr>
          <a:xfrm>
            <a:off x="8915400" y="2240280"/>
            <a:ext cx="2606040" cy="320040"/>
          </a:xfrm>
          <a:prstGeom prst="rect">
            <a:avLst/>
          </a:prstGeom>
          <a:noFill/>
          <a:ln/>
        </p:spPr>
        <p:txBody>
          <a:bodyPr wrap="square" rtlCol="0" anchor="t"/>
          <a:lstStyle/>
          <a:p>
            <a:pPr marL="0" indent="0">
              <a:buNone/>
            </a:pPr>
            <a:r>
              <a:rPr lang="en-US" sz="1250" b="1" dirty="0">
                <a:solidFill>
                  <a:srgbClr val="21225A"/>
                </a:solidFill>
                <a:latin typeface="Calibri" pitchFamily="34" charset="0"/>
                <a:ea typeface="Calibri" pitchFamily="34" charset="-122"/>
                <a:cs typeface="Calibri" pitchFamily="34" charset="-120"/>
              </a:rPr>
              <a:t>Testing assumptions</a:t>
            </a:r>
            <a:endParaRPr lang="en-US" sz="1250" dirty="0"/>
          </a:p>
        </p:txBody>
      </p:sp>
      <p:sp>
        <p:nvSpPr>
          <p:cNvPr id="21" name="Text 18"/>
          <p:cNvSpPr/>
          <p:nvPr/>
        </p:nvSpPr>
        <p:spPr>
          <a:xfrm>
            <a:off x="8275320" y="2852928"/>
            <a:ext cx="3246120" cy="594360"/>
          </a:xfrm>
          <a:prstGeom prst="rect">
            <a:avLst/>
          </a:prstGeom>
          <a:noFill/>
          <a:ln/>
        </p:spPr>
        <p:txBody>
          <a:bodyPr wrap="square" rtlCol="0" anchor="t"/>
          <a:lstStyle/>
          <a:p>
            <a:pPr marL="0" indent="0">
              <a:lnSpc>
                <a:spcPct val="110000"/>
              </a:lnSpc>
              <a:buNone/>
            </a:pPr>
            <a:r>
              <a:rPr lang="en-US" sz="1080" dirty="0">
                <a:solidFill>
                  <a:srgbClr val="34344A"/>
                </a:solidFill>
                <a:latin typeface="Calibri" pitchFamily="34" charset="0"/>
                <a:ea typeface="Calibri" pitchFamily="34" charset="-122"/>
                <a:cs typeface="Calibri" pitchFamily="34" charset="-120"/>
              </a:rPr>
              <a:t>Validates the Theory of Change before implementation.</a:t>
            </a:r>
            <a:endParaRPr lang="en-US" sz="1080" dirty="0"/>
          </a:p>
        </p:txBody>
      </p:sp>
      <p:sp>
        <p:nvSpPr>
          <p:cNvPr id="22" name="Shape 19"/>
          <p:cNvSpPr/>
          <p:nvPr/>
        </p:nvSpPr>
        <p:spPr>
          <a:xfrm>
            <a:off x="502920" y="3703320"/>
            <a:ext cx="3611880" cy="1417320"/>
          </a:xfrm>
          <a:prstGeom prst="roundRect">
            <a:avLst>
              <a:gd name="adj" fmla="val 6452"/>
            </a:avLst>
          </a:prstGeom>
          <a:solidFill>
            <a:srgbClr val="F7F7F9"/>
          </a:solidFill>
          <a:ln/>
        </p:spPr>
        <p:txBody>
          <a:bodyPr/>
          <a:lstStyle/>
          <a:p>
            <a:endParaRPr lang="en-US"/>
          </a:p>
        </p:txBody>
      </p:sp>
      <p:sp>
        <p:nvSpPr>
          <p:cNvPr id="23" name="Shape 20"/>
          <p:cNvSpPr/>
          <p:nvPr/>
        </p:nvSpPr>
        <p:spPr>
          <a:xfrm>
            <a:off x="685800" y="3886200"/>
            <a:ext cx="502920" cy="502920"/>
          </a:xfrm>
          <a:prstGeom prst="ellipse">
            <a:avLst/>
          </a:prstGeom>
          <a:solidFill>
            <a:srgbClr val="21225A"/>
          </a:solidFill>
          <a:ln/>
        </p:spPr>
        <p:txBody>
          <a:bodyPr/>
          <a:lstStyle/>
          <a:p>
            <a:endParaRPr lang="en-US"/>
          </a:p>
        </p:txBody>
      </p:sp>
      <p:sp>
        <p:nvSpPr>
          <p:cNvPr id="24" name="Text 21"/>
          <p:cNvSpPr/>
          <p:nvPr/>
        </p:nvSpPr>
        <p:spPr>
          <a:xfrm>
            <a:off x="685800" y="3886200"/>
            <a:ext cx="502920" cy="502920"/>
          </a:xfrm>
          <a:prstGeom prst="rect">
            <a:avLst/>
          </a:prstGeom>
          <a:noFill/>
          <a:ln/>
        </p:spPr>
        <p:txBody>
          <a:bodyPr wrap="square" rtlCol="0" anchor="ctr"/>
          <a:lstStyle/>
          <a:p>
            <a:pPr marL="0" indent="0" algn="ctr">
              <a:buNone/>
            </a:pPr>
            <a:r>
              <a:rPr lang="en-US" sz="1800" dirty="0">
                <a:solidFill>
                  <a:srgbClr val="000000"/>
                </a:solidFill>
              </a:rPr>
              <a:t>⚖</a:t>
            </a:r>
            <a:endParaRPr lang="en-US" sz="1800" dirty="0"/>
          </a:p>
        </p:txBody>
      </p:sp>
      <p:sp>
        <p:nvSpPr>
          <p:cNvPr id="25" name="Text 22"/>
          <p:cNvSpPr/>
          <p:nvPr/>
        </p:nvSpPr>
        <p:spPr>
          <a:xfrm>
            <a:off x="1325880" y="3840480"/>
            <a:ext cx="2606040" cy="320040"/>
          </a:xfrm>
          <a:prstGeom prst="rect">
            <a:avLst/>
          </a:prstGeom>
          <a:noFill/>
          <a:ln/>
        </p:spPr>
        <p:txBody>
          <a:bodyPr wrap="square" rtlCol="0" anchor="t"/>
          <a:lstStyle/>
          <a:p>
            <a:pPr marL="0" indent="0">
              <a:buNone/>
            </a:pPr>
            <a:r>
              <a:rPr lang="en-US" sz="1250" b="1" dirty="0">
                <a:solidFill>
                  <a:srgbClr val="21225A"/>
                </a:solidFill>
                <a:latin typeface="Calibri" pitchFamily="34" charset="0"/>
                <a:ea typeface="Calibri" pitchFamily="34" charset="-122"/>
                <a:cs typeface="Calibri" pitchFamily="34" charset="-120"/>
              </a:rPr>
              <a:t>Prioritising resources</a:t>
            </a:r>
            <a:endParaRPr lang="en-US" sz="1250" dirty="0"/>
          </a:p>
        </p:txBody>
      </p:sp>
      <p:sp>
        <p:nvSpPr>
          <p:cNvPr id="26" name="Text 23"/>
          <p:cNvSpPr/>
          <p:nvPr/>
        </p:nvSpPr>
        <p:spPr>
          <a:xfrm>
            <a:off x="685800" y="4453128"/>
            <a:ext cx="3246120" cy="594360"/>
          </a:xfrm>
          <a:prstGeom prst="rect">
            <a:avLst/>
          </a:prstGeom>
          <a:noFill/>
          <a:ln/>
        </p:spPr>
        <p:txBody>
          <a:bodyPr wrap="square" rtlCol="0" anchor="t"/>
          <a:lstStyle/>
          <a:p>
            <a:pPr marL="0" indent="0">
              <a:lnSpc>
                <a:spcPct val="110000"/>
              </a:lnSpc>
              <a:buNone/>
            </a:pPr>
            <a:r>
              <a:rPr lang="en-US" sz="1080" dirty="0">
                <a:solidFill>
                  <a:srgbClr val="34344A"/>
                </a:solidFill>
                <a:latin typeface="Calibri" pitchFamily="34" charset="0"/>
                <a:ea typeface="Calibri" pitchFamily="34" charset="-122"/>
                <a:cs typeface="Calibri" pitchFamily="34" charset="-120"/>
              </a:rPr>
              <a:t>Directs investment towards interventions with the greatest potential impact.</a:t>
            </a:r>
            <a:endParaRPr lang="en-US" sz="1080" dirty="0"/>
          </a:p>
        </p:txBody>
      </p:sp>
      <p:sp>
        <p:nvSpPr>
          <p:cNvPr id="27" name="Shape 24"/>
          <p:cNvSpPr/>
          <p:nvPr/>
        </p:nvSpPr>
        <p:spPr>
          <a:xfrm>
            <a:off x="4297680" y="3703320"/>
            <a:ext cx="3611880" cy="1417320"/>
          </a:xfrm>
          <a:prstGeom prst="roundRect">
            <a:avLst>
              <a:gd name="adj" fmla="val 6452"/>
            </a:avLst>
          </a:prstGeom>
          <a:solidFill>
            <a:srgbClr val="F7F7F9"/>
          </a:solidFill>
          <a:ln/>
        </p:spPr>
        <p:txBody>
          <a:bodyPr/>
          <a:lstStyle/>
          <a:p>
            <a:endParaRPr lang="en-US"/>
          </a:p>
        </p:txBody>
      </p:sp>
      <p:sp>
        <p:nvSpPr>
          <p:cNvPr id="28" name="Shape 25"/>
          <p:cNvSpPr/>
          <p:nvPr/>
        </p:nvSpPr>
        <p:spPr>
          <a:xfrm>
            <a:off x="4480560" y="3886200"/>
            <a:ext cx="502920" cy="502920"/>
          </a:xfrm>
          <a:prstGeom prst="ellipse">
            <a:avLst/>
          </a:prstGeom>
          <a:solidFill>
            <a:srgbClr val="21225A"/>
          </a:solidFill>
          <a:ln/>
        </p:spPr>
        <p:txBody>
          <a:bodyPr/>
          <a:lstStyle/>
          <a:p>
            <a:endParaRPr lang="en-US"/>
          </a:p>
        </p:txBody>
      </p:sp>
      <p:sp>
        <p:nvSpPr>
          <p:cNvPr id="29" name="Text 26"/>
          <p:cNvSpPr/>
          <p:nvPr/>
        </p:nvSpPr>
        <p:spPr>
          <a:xfrm>
            <a:off x="4480560" y="3886200"/>
            <a:ext cx="502920" cy="502920"/>
          </a:xfrm>
          <a:prstGeom prst="rect">
            <a:avLst/>
          </a:prstGeom>
          <a:noFill/>
          <a:ln/>
        </p:spPr>
        <p:txBody>
          <a:bodyPr wrap="square" rtlCol="0" anchor="ctr"/>
          <a:lstStyle/>
          <a:p>
            <a:pPr marL="0" indent="0" algn="ctr">
              <a:buNone/>
            </a:pPr>
            <a:r>
              <a:rPr lang="en-US" sz="1800" dirty="0">
                <a:solidFill>
                  <a:srgbClr val="000000"/>
                </a:solidFill>
              </a:rPr>
              <a:t>📊</a:t>
            </a:r>
            <a:endParaRPr lang="en-US" sz="1800" dirty="0"/>
          </a:p>
        </p:txBody>
      </p:sp>
      <p:sp>
        <p:nvSpPr>
          <p:cNvPr id="30" name="Text 27"/>
          <p:cNvSpPr/>
          <p:nvPr/>
        </p:nvSpPr>
        <p:spPr>
          <a:xfrm>
            <a:off x="5120640" y="3840480"/>
            <a:ext cx="2606040" cy="320040"/>
          </a:xfrm>
          <a:prstGeom prst="rect">
            <a:avLst/>
          </a:prstGeom>
          <a:noFill/>
          <a:ln/>
        </p:spPr>
        <p:txBody>
          <a:bodyPr wrap="square" rtlCol="0" anchor="t"/>
          <a:lstStyle/>
          <a:p>
            <a:pPr marL="0" indent="0">
              <a:buNone/>
            </a:pPr>
            <a:r>
              <a:rPr lang="en-US" sz="1250" b="1" dirty="0">
                <a:solidFill>
                  <a:srgbClr val="21225A"/>
                </a:solidFill>
                <a:latin typeface="Calibri" pitchFamily="34" charset="0"/>
                <a:ea typeface="Calibri" pitchFamily="34" charset="-122"/>
                <a:cs typeface="Calibri" pitchFamily="34" charset="-120"/>
              </a:rPr>
              <a:t>Defining measurable outcomes</a:t>
            </a:r>
            <a:endParaRPr lang="en-US" sz="1250" dirty="0"/>
          </a:p>
        </p:txBody>
      </p:sp>
      <p:sp>
        <p:nvSpPr>
          <p:cNvPr id="31" name="Text 28"/>
          <p:cNvSpPr/>
          <p:nvPr/>
        </p:nvSpPr>
        <p:spPr>
          <a:xfrm>
            <a:off x="4480560" y="4453128"/>
            <a:ext cx="3246120" cy="594360"/>
          </a:xfrm>
          <a:prstGeom prst="rect">
            <a:avLst/>
          </a:prstGeom>
          <a:noFill/>
          <a:ln/>
        </p:spPr>
        <p:txBody>
          <a:bodyPr wrap="square" rtlCol="0" anchor="t"/>
          <a:lstStyle/>
          <a:p>
            <a:pPr marL="0" indent="0">
              <a:lnSpc>
                <a:spcPct val="110000"/>
              </a:lnSpc>
              <a:buNone/>
            </a:pPr>
            <a:r>
              <a:rPr lang="en-US" sz="1080" dirty="0">
                <a:solidFill>
                  <a:srgbClr val="34344A"/>
                </a:solidFill>
                <a:latin typeface="Calibri" pitchFamily="34" charset="0"/>
                <a:ea typeface="Calibri" pitchFamily="34" charset="-122"/>
                <a:cs typeface="Calibri" pitchFamily="34" charset="-120"/>
              </a:rPr>
              <a:t>Establishes realistic indicators and success criteria.</a:t>
            </a:r>
            <a:endParaRPr lang="en-US" sz="1080" dirty="0"/>
          </a:p>
        </p:txBody>
      </p:sp>
      <p:sp>
        <p:nvSpPr>
          <p:cNvPr id="32" name="Shape 29"/>
          <p:cNvSpPr/>
          <p:nvPr/>
        </p:nvSpPr>
        <p:spPr>
          <a:xfrm>
            <a:off x="8092440" y="3703320"/>
            <a:ext cx="3611880" cy="1417320"/>
          </a:xfrm>
          <a:prstGeom prst="roundRect">
            <a:avLst>
              <a:gd name="adj" fmla="val 6452"/>
            </a:avLst>
          </a:prstGeom>
          <a:solidFill>
            <a:srgbClr val="F7F7F9"/>
          </a:solidFill>
          <a:ln/>
        </p:spPr>
        <p:txBody>
          <a:bodyPr/>
          <a:lstStyle/>
          <a:p>
            <a:endParaRPr lang="en-US"/>
          </a:p>
        </p:txBody>
      </p:sp>
      <p:sp>
        <p:nvSpPr>
          <p:cNvPr id="33" name="Shape 30"/>
          <p:cNvSpPr/>
          <p:nvPr/>
        </p:nvSpPr>
        <p:spPr>
          <a:xfrm>
            <a:off x="8275320" y="3886200"/>
            <a:ext cx="502920" cy="502920"/>
          </a:xfrm>
          <a:prstGeom prst="ellipse">
            <a:avLst/>
          </a:prstGeom>
          <a:solidFill>
            <a:srgbClr val="21225A"/>
          </a:solidFill>
          <a:ln/>
        </p:spPr>
        <p:txBody>
          <a:bodyPr/>
          <a:lstStyle/>
          <a:p>
            <a:endParaRPr lang="en-US"/>
          </a:p>
        </p:txBody>
      </p:sp>
      <p:sp>
        <p:nvSpPr>
          <p:cNvPr id="34" name="Text 31"/>
          <p:cNvSpPr/>
          <p:nvPr/>
        </p:nvSpPr>
        <p:spPr>
          <a:xfrm>
            <a:off x="8275320" y="3886200"/>
            <a:ext cx="502920" cy="502920"/>
          </a:xfrm>
          <a:prstGeom prst="rect">
            <a:avLst/>
          </a:prstGeom>
          <a:noFill/>
          <a:ln/>
        </p:spPr>
        <p:txBody>
          <a:bodyPr wrap="square" rtlCol="0" anchor="ctr"/>
          <a:lstStyle/>
          <a:p>
            <a:pPr marL="0" indent="0" algn="ctr">
              <a:buNone/>
            </a:pPr>
            <a:r>
              <a:rPr lang="en-US" sz="1800" dirty="0">
                <a:solidFill>
                  <a:srgbClr val="000000"/>
                </a:solidFill>
              </a:rPr>
              <a:t>🔄</a:t>
            </a:r>
            <a:endParaRPr lang="en-US" sz="1800" dirty="0"/>
          </a:p>
        </p:txBody>
      </p:sp>
      <p:sp>
        <p:nvSpPr>
          <p:cNvPr id="35" name="Text 32"/>
          <p:cNvSpPr/>
          <p:nvPr/>
        </p:nvSpPr>
        <p:spPr>
          <a:xfrm>
            <a:off x="8915400" y="3840480"/>
            <a:ext cx="2606040" cy="320040"/>
          </a:xfrm>
          <a:prstGeom prst="rect">
            <a:avLst/>
          </a:prstGeom>
          <a:noFill/>
          <a:ln/>
        </p:spPr>
        <p:txBody>
          <a:bodyPr wrap="square" rtlCol="0" anchor="t"/>
          <a:lstStyle/>
          <a:p>
            <a:pPr marL="0" indent="0">
              <a:buNone/>
            </a:pPr>
            <a:r>
              <a:rPr lang="en-US" sz="1250" b="1" dirty="0">
                <a:solidFill>
                  <a:srgbClr val="21225A"/>
                </a:solidFill>
                <a:latin typeface="Calibri" pitchFamily="34" charset="0"/>
                <a:ea typeface="Calibri" pitchFamily="34" charset="-122"/>
                <a:cs typeface="Calibri" pitchFamily="34" charset="-120"/>
              </a:rPr>
              <a:t>Managing implementation risks</a:t>
            </a:r>
            <a:endParaRPr lang="en-US" sz="1250" dirty="0"/>
          </a:p>
        </p:txBody>
      </p:sp>
      <p:sp>
        <p:nvSpPr>
          <p:cNvPr id="36" name="Text 33"/>
          <p:cNvSpPr/>
          <p:nvPr/>
        </p:nvSpPr>
        <p:spPr>
          <a:xfrm>
            <a:off x="8275320" y="4453128"/>
            <a:ext cx="3246120" cy="594360"/>
          </a:xfrm>
          <a:prstGeom prst="rect">
            <a:avLst/>
          </a:prstGeom>
          <a:noFill/>
          <a:ln/>
        </p:spPr>
        <p:txBody>
          <a:bodyPr wrap="square" rtlCol="0" anchor="t"/>
          <a:lstStyle/>
          <a:p>
            <a:pPr marL="0" indent="0">
              <a:lnSpc>
                <a:spcPct val="110000"/>
              </a:lnSpc>
              <a:buNone/>
            </a:pPr>
            <a:r>
              <a:rPr lang="en-US" sz="1080" dirty="0">
                <a:solidFill>
                  <a:srgbClr val="34344A"/>
                </a:solidFill>
                <a:latin typeface="Calibri" pitchFamily="34" charset="0"/>
                <a:ea typeface="Calibri" pitchFamily="34" charset="-122"/>
                <a:cs typeface="Calibri" pitchFamily="34" charset="-120"/>
              </a:rPr>
              <a:t>Identifies barriers before programmes are rolled out.</a:t>
            </a:r>
            <a:endParaRPr lang="en-US" sz="1080" dirty="0"/>
          </a:p>
        </p:txBody>
      </p:sp>
      <p:sp>
        <p:nvSpPr>
          <p:cNvPr id="37" name="Text 34"/>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Strengthening Programme Design Through Evaluation</a:t>
            </a:r>
            <a:endParaRPr lang="en-US" sz="27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Critical Reflection: What Should Drive Design?</a:t>
            </a:r>
            <a:endParaRPr lang="en-US" sz="1450" dirty="0"/>
          </a:p>
        </p:txBody>
      </p:sp>
      <p:sp>
        <p:nvSpPr>
          <p:cNvPr id="6" name="Text 3"/>
          <p:cNvSpPr/>
          <p:nvPr/>
        </p:nvSpPr>
        <p:spPr>
          <a:xfrm>
            <a:off x="502919" y="1600200"/>
            <a:ext cx="4955771" cy="365760"/>
          </a:xfrm>
          <a:prstGeom prst="rect">
            <a:avLst/>
          </a:prstGeom>
          <a:noFill/>
          <a:ln/>
        </p:spPr>
        <p:txBody>
          <a:bodyPr wrap="square" rtlCol="0" anchor="ctr"/>
          <a:lstStyle/>
          <a:p>
            <a:pPr marL="0" indent="0">
              <a:buNone/>
            </a:pPr>
            <a:r>
              <a:rPr lang="en-US" sz="1500" i="1" dirty="0">
                <a:solidFill>
                  <a:srgbClr val="5B5B6E"/>
                </a:solidFill>
                <a:latin typeface="Calibri" pitchFamily="34" charset="0"/>
                <a:ea typeface="Calibri" pitchFamily="34" charset="-122"/>
                <a:cs typeface="Calibri" pitchFamily="34" charset="-120"/>
              </a:rPr>
              <a:t>Too often, government programmes are designed around:</a:t>
            </a:r>
            <a:endParaRPr lang="en-US" sz="1500" dirty="0"/>
          </a:p>
        </p:txBody>
      </p:sp>
      <p:sp>
        <p:nvSpPr>
          <p:cNvPr id="7" name="Shape 4"/>
          <p:cNvSpPr/>
          <p:nvPr/>
        </p:nvSpPr>
        <p:spPr>
          <a:xfrm>
            <a:off x="502920" y="2148840"/>
            <a:ext cx="5440680" cy="3566160"/>
          </a:xfrm>
          <a:prstGeom prst="roundRect">
            <a:avLst>
              <a:gd name="adj" fmla="val 3077"/>
            </a:avLst>
          </a:prstGeom>
          <a:solidFill>
            <a:srgbClr val="FBEAE3"/>
          </a:solidFill>
          <a:ln/>
        </p:spPr>
        <p:txBody>
          <a:bodyPr/>
          <a:lstStyle/>
          <a:p>
            <a:endParaRPr lang="en-US"/>
          </a:p>
        </p:txBody>
      </p:sp>
      <p:sp>
        <p:nvSpPr>
          <p:cNvPr id="8" name="Text 5"/>
          <p:cNvSpPr/>
          <p:nvPr/>
        </p:nvSpPr>
        <p:spPr>
          <a:xfrm>
            <a:off x="822960" y="2468880"/>
            <a:ext cx="457200" cy="640080"/>
          </a:xfrm>
          <a:prstGeom prst="rect">
            <a:avLst/>
          </a:prstGeom>
          <a:noFill/>
          <a:ln/>
        </p:spPr>
        <p:txBody>
          <a:bodyPr wrap="square" rtlCol="0" anchor="ctr"/>
          <a:lstStyle/>
          <a:p>
            <a:pPr marL="0" indent="0">
              <a:buNone/>
            </a:pPr>
            <a:r>
              <a:rPr lang="en-US" sz="2000" dirty="0">
                <a:solidFill>
                  <a:srgbClr val="000000"/>
                </a:solidFill>
              </a:rPr>
              <a:t>❌</a:t>
            </a:r>
            <a:endParaRPr lang="en-US" sz="2000" dirty="0"/>
          </a:p>
        </p:txBody>
      </p:sp>
      <p:sp>
        <p:nvSpPr>
          <p:cNvPr id="9" name="Text 6"/>
          <p:cNvSpPr/>
          <p:nvPr/>
        </p:nvSpPr>
        <p:spPr>
          <a:xfrm>
            <a:off x="1325880" y="2468880"/>
            <a:ext cx="4389120" cy="640080"/>
          </a:xfrm>
          <a:prstGeom prst="rect">
            <a:avLst/>
          </a:prstGeom>
          <a:noFill/>
          <a:ln/>
        </p:spPr>
        <p:txBody>
          <a:bodyPr wrap="square" rtlCol="0" anchor="ctr"/>
          <a:lstStyle/>
          <a:p>
            <a:pPr marL="0" indent="0">
              <a:buNone/>
            </a:pPr>
            <a:r>
              <a:rPr lang="en-US" sz="1600" b="1" dirty="0">
                <a:solidFill>
                  <a:srgbClr val="8B2E1F"/>
                </a:solidFill>
                <a:latin typeface="Calibri" pitchFamily="34" charset="0"/>
                <a:ea typeface="Calibri" pitchFamily="34" charset="-122"/>
                <a:cs typeface="Calibri" pitchFamily="34" charset="-120"/>
              </a:rPr>
              <a:t>Available budgets</a:t>
            </a:r>
            <a:endParaRPr lang="en-US" sz="1600" dirty="0"/>
          </a:p>
        </p:txBody>
      </p:sp>
      <p:sp>
        <p:nvSpPr>
          <p:cNvPr id="10" name="Text 7"/>
          <p:cNvSpPr/>
          <p:nvPr/>
        </p:nvSpPr>
        <p:spPr>
          <a:xfrm>
            <a:off x="822960" y="3429000"/>
            <a:ext cx="457200" cy="640080"/>
          </a:xfrm>
          <a:prstGeom prst="rect">
            <a:avLst/>
          </a:prstGeom>
          <a:noFill/>
          <a:ln/>
        </p:spPr>
        <p:txBody>
          <a:bodyPr wrap="square" rtlCol="0" anchor="ctr"/>
          <a:lstStyle/>
          <a:p>
            <a:pPr marL="0" indent="0">
              <a:buNone/>
            </a:pPr>
            <a:r>
              <a:rPr lang="en-US" sz="2000" dirty="0">
                <a:solidFill>
                  <a:srgbClr val="000000"/>
                </a:solidFill>
              </a:rPr>
              <a:t>❌</a:t>
            </a:r>
            <a:endParaRPr lang="en-US" sz="2000" dirty="0"/>
          </a:p>
        </p:txBody>
      </p:sp>
      <p:sp>
        <p:nvSpPr>
          <p:cNvPr id="11" name="Text 8"/>
          <p:cNvSpPr/>
          <p:nvPr/>
        </p:nvSpPr>
        <p:spPr>
          <a:xfrm>
            <a:off x="1325880" y="3429000"/>
            <a:ext cx="4389120" cy="640080"/>
          </a:xfrm>
          <a:prstGeom prst="rect">
            <a:avLst/>
          </a:prstGeom>
          <a:noFill/>
          <a:ln/>
        </p:spPr>
        <p:txBody>
          <a:bodyPr wrap="square" rtlCol="0" anchor="ctr"/>
          <a:lstStyle/>
          <a:p>
            <a:pPr marL="0" indent="0">
              <a:buNone/>
            </a:pPr>
            <a:r>
              <a:rPr lang="en-US" sz="1600" b="1" dirty="0">
                <a:solidFill>
                  <a:srgbClr val="8B2E1F"/>
                </a:solidFill>
                <a:latin typeface="Calibri" pitchFamily="34" charset="0"/>
                <a:ea typeface="Calibri" pitchFamily="34" charset="-122"/>
                <a:cs typeface="Calibri" pitchFamily="34" charset="-120"/>
              </a:rPr>
              <a:t>Political priorities</a:t>
            </a:r>
            <a:endParaRPr lang="en-US" sz="1600" dirty="0"/>
          </a:p>
        </p:txBody>
      </p:sp>
      <p:sp>
        <p:nvSpPr>
          <p:cNvPr id="12" name="Text 9"/>
          <p:cNvSpPr/>
          <p:nvPr/>
        </p:nvSpPr>
        <p:spPr>
          <a:xfrm>
            <a:off x="822960" y="4389120"/>
            <a:ext cx="457200" cy="640080"/>
          </a:xfrm>
          <a:prstGeom prst="rect">
            <a:avLst/>
          </a:prstGeom>
          <a:noFill/>
          <a:ln/>
        </p:spPr>
        <p:txBody>
          <a:bodyPr wrap="square" rtlCol="0" anchor="ctr"/>
          <a:lstStyle/>
          <a:p>
            <a:pPr marL="0" indent="0">
              <a:buNone/>
            </a:pPr>
            <a:r>
              <a:rPr lang="en-US" sz="2000" dirty="0">
                <a:solidFill>
                  <a:srgbClr val="000000"/>
                </a:solidFill>
              </a:rPr>
              <a:t>❌</a:t>
            </a:r>
            <a:endParaRPr lang="en-US" sz="2000" dirty="0"/>
          </a:p>
        </p:txBody>
      </p:sp>
      <p:sp>
        <p:nvSpPr>
          <p:cNvPr id="13" name="Text 10"/>
          <p:cNvSpPr/>
          <p:nvPr/>
        </p:nvSpPr>
        <p:spPr>
          <a:xfrm>
            <a:off x="1325880" y="4389120"/>
            <a:ext cx="4389120" cy="640080"/>
          </a:xfrm>
          <a:prstGeom prst="rect">
            <a:avLst/>
          </a:prstGeom>
          <a:noFill/>
          <a:ln/>
        </p:spPr>
        <p:txBody>
          <a:bodyPr wrap="square" rtlCol="0" anchor="ctr"/>
          <a:lstStyle/>
          <a:p>
            <a:pPr marL="0" indent="0">
              <a:buNone/>
            </a:pPr>
            <a:r>
              <a:rPr lang="en-US" sz="1600" b="1" dirty="0">
                <a:solidFill>
                  <a:srgbClr val="8B2E1F"/>
                </a:solidFill>
                <a:latin typeface="Calibri" pitchFamily="34" charset="0"/>
                <a:ea typeface="Calibri" pitchFamily="34" charset="-122"/>
                <a:cs typeface="Calibri" pitchFamily="34" charset="-120"/>
              </a:rPr>
              <a:t>Historical practices</a:t>
            </a:r>
            <a:endParaRPr lang="en-US" sz="1600" dirty="0"/>
          </a:p>
        </p:txBody>
      </p:sp>
      <p:sp>
        <p:nvSpPr>
          <p:cNvPr id="14" name="Text 11"/>
          <p:cNvSpPr/>
          <p:nvPr/>
        </p:nvSpPr>
        <p:spPr>
          <a:xfrm>
            <a:off x="6108192" y="3566160"/>
            <a:ext cx="914400" cy="365760"/>
          </a:xfrm>
          <a:prstGeom prst="rect">
            <a:avLst/>
          </a:prstGeom>
          <a:noFill/>
          <a:ln/>
        </p:spPr>
        <p:txBody>
          <a:bodyPr wrap="square" rtlCol="0" anchor="ctr"/>
          <a:lstStyle/>
          <a:p>
            <a:pPr marL="0" indent="0" algn="ctr">
              <a:buNone/>
            </a:pPr>
            <a:r>
              <a:rPr lang="en-US" sz="1200" i="1" dirty="0">
                <a:solidFill>
                  <a:srgbClr val="5B5B6E"/>
                </a:solidFill>
                <a:latin typeface="Calibri" pitchFamily="34" charset="0"/>
                <a:ea typeface="Calibri" pitchFamily="34" charset="-122"/>
                <a:cs typeface="Calibri" pitchFamily="34" charset="-120"/>
              </a:rPr>
              <a:t>rather than</a:t>
            </a:r>
            <a:endParaRPr lang="en-US" sz="1200" dirty="0"/>
          </a:p>
        </p:txBody>
      </p:sp>
      <p:sp>
        <p:nvSpPr>
          <p:cNvPr id="15" name="Shape 12"/>
          <p:cNvSpPr/>
          <p:nvPr/>
        </p:nvSpPr>
        <p:spPr>
          <a:xfrm>
            <a:off x="6217920" y="2148840"/>
            <a:ext cx="5486400" cy="3566160"/>
          </a:xfrm>
          <a:prstGeom prst="roundRect">
            <a:avLst>
              <a:gd name="adj" fmla="val 3077"/>
            </a:avLst>
          </a:prstGeom>
          <a:solidFill>
            <a:srgbClr val="E7F3EA"/>
          </a:solidFill>
          <a:ln/>
        </p:spPr>
        <p:txBody>
          <a:bodyPr/>
          <a:lstStyle/>
          <a:p>
            <a:endParaRPr lang="en-US"/>
          </a:p>
        </p:txBody>
      </p:sp>
      <p:sp>
        <p:nvSpPr>
          <p:cNvPr id="16" name="Text 13"/>
          <p:cNvSpPr/>
          <p:nvPr/>
        </p:nvSpPr>
        <p:spPr>
          <a:xfrm>
            <a:off x="6537960" y="2468880"/>
            <a:ext cx="457200" cy="640080"/>
          </a:xfrm>
          <a:prstGeom prst="rect">
            <a:avLst/>
          </a:prstGeom>
          <a:noFill/>
          <a:ln/>
        </p:spPr>
        <p:txBody>
          <a:bodyPr wrap="square" rtlCol="0" anchor="ctr"/>
          <a:lstStyle/>
          <a:p>
            <a:pPr marL="0" indent="0">
              <a:buNone/>
            </a:pPr>
            <a:r>
              <a:rPr lang="en-US" sz="2000" dirty="0">
                <a:solidFill>
                  <a:srgbClr val="000000"/>
                </a:solidFill>
              </a:rPr>
              <a:t>✅</a:t>
            </a:r>
            <a:endParaRPr lang="en-US" sz="2000" dirty="0"/>
          </a:p>
        </p:txBody>
      </p:sp>
      <p:sp>
        <p:nvSpPr>
          <p:cNvPr id="17" name="Text 14"/>
          <p:cNvSpPr/>
          <p:nvPr/>
        </p:nvSpPr>
        <p:spPr>
          <a:xfrm>
            <a:off x="7040880" y="2468880"/>
            <a:ext cx="4480560" cy="640080"/>
          </a:xfrm>
          <a:prstGeom prst="rect">
            <a:avLst/>
          </a:prstGeom>
          <a:noFill/>
          <a:ln/>
        </p:spPr>
        <p:txBody>
          <a:bodyPr wrap="square" rtlCol="0" anchor="ctr"/>
          <a:lstStyle/>
          <a:p>
            <a:pPr marL="0" indent="0">
              <a:buNone/>
            </a:pPr>
            <a:r>
              <a:rPr lang="en-US" sz="1600" b="1" dirty="0">
                <a:solidFill>
                  <a:srgbClr val="1E5B33"/>
                </a:solidFill>
                <a:latin typeface="Calibri" pitchFamily="34" charset="0"/>
                <a:ea typeface="Calibri" pitchFamily="34" charset="-122"/>
                <a:cs typeface="Calibri" pitchFamily="34" charset="-120"/>
              </a:rPr>
              <a:t>Evidence of what works</a:t>
            </a:r>
            <a:endParaRPr lang="en-US" sz="1600" dirty="0"/>
          </a:p>
        </p:txBody>
      </p:sp>
      <p:sp>
        <p:nvSpPr>
          <p:cNvPr id="18" name="Text 15"/>
          <p:cNvSpPr/>
          <p:nvPr/>
        </p:nvSpPr>
        <p:spPr>
          <a:xfrm>
            <a:off x="6537960" y="3429000"/>
            <a:ext cx="457200" cy="640080"/>
          </a:xfrm>
          <a:prstGeom prst="rect">
            <a:avLst/>
          </a:prstGeom>
          <a:noFill/>
          <a:ln/>
        </p:spPr>
        <p:txBody>
          <a:bodyPr wrap="square" rtlCol="0" anchor="ctr"/>
          <a:lstStyle/>
          <a:p>
            <a:pPr marL="0" indent="0">
              <a:buNone/>
            </a:pPr>
            <a:r>
              <a:rPr lang="en-US" sz="2000" dirty="0">
                <a:solidFill>
                  <a:srgbClr val="000000"/>
                </a:solidFill>
              </a:rPr>
              <a:t>✅</a:t>
            </a:r>
            <a:endParaRPr lang="en-US" sz="2000" dirty="0"/>
          </a:p>
        </p:txBody>
      </p:sp>
      <p:sp>
        <p:nvSpPr>
          <p:cNvPr id="19" name="Text 16"/>
          <p:cNvSpPr/>
          <p:nvPr/>
        </p:nvSpPr>
        <p:spPr>
          <a:xfrm>
            <a:off x="7040880" y="3429000"/>
            <a:ext cx="4480560" cy="640080"/>
          </a:xfrm>
          <a:prstGeom prst="rect">
            <a:avLst/>
          </a:prstGeom>
          <a:noFill/>
          <a:ln/>
        </p:spPr>
        <p:txBody>
          <a:bodyPr wrap="square" rtlCol="0" anchor="ctr"/>
          <a:lstStyle/>
          <a:p>
            <a:pPr marL="0" indent="0">
              <a:buNone/>
            </a:pPr>
            <a:r>
              <a:rPr lang="en-US" sz="1600" b="1" dirty="0">
                <a:solidFill>
                  <a:srgbClr val="1E5B33"/>
                </a:solidFill>
                <a:latin typeface="Calibri" pitchFamily="34" charset="0"/>
                <a:ea typeface="Calibri" pitchFamily="34" charset="-122"/>
                <a:cs typeface="Calibri" pitchFamily="34" charset="-120"/>
              </a:rPr>
              <a:t>Citizen needs</a:t>
            </a:r>
            <a:endParaRPr lang="en-US" sz="1600" dirty="0"/>
          </a:p>
        </p:txBody>
      </p:sp>
      <p:sp>
        <p:nvSpPr>
          <p:cNvPr id="20" name="Text 17"/>
          <p:cNvSpPr/>
          <p:nvPr/>
        </p:nvSpPr>
        <p:spPr>
          <a:xfrm>
            <a:off x="6537960" y="4389120"/>
            <a:ext cx="457200" cy="640080"/>
          </a:xfrm>
          <a:prstGeom prst="rect">
            <a:avLst/>
          </a:prstGeom>
          <a:noFill/>
          <a:ln/>
        </p:spPr>
        <p:txBody>
          <a:bodyPr wrap="square" rtlCol="0" anchor="ctr"/>
          <a:lstStyle/>
          <a:p>
            <a:pPr marL="0" indent="0">
              <a:buNone/>
            </a:pPr>
            <a:r>
              <a:rPr lang="en-US" sz="2000" dirty="0">
                <a:solidFill>
                  <a:srgbClr val="000000"/>
                </a:solidFill>
              </a:rPr>
              <a:t>✅</a:t>
            </a:r>
            <a:endParaRPr lang="en-US" sz="2000" dirty="0"/>
          </a:p>
        </p:txBody>
      </p:sp>
      <p:sp>
        <p:nvSpPr>
          <p:cNvPr id="21" name="Text 18"/>
          <p:cNvSpPr/>
          <p:nvPr/>
        </p:nvSpPr>
        <p:spPr>
          <a:xfrm>
            <a:off x="7040880" y="4389120"/>
            <a:ext cx="4480560" cy="640080"/>
          </a:xfrm>
          <a:prstGeom prst="rect">
            <a:avLst/>
          </a:prstGeom>
          <a:noFill/>
          <a:ln/>
        </p:spPr>
        <p:txBody>
          <a:bodyPr wrap="square" rtlCol="0" anchor="ctr"/>
          <a:lstStyle/>
          <a:p>
            <a:pPr marL="0" indent="0">
              <a:buNone/>
            </a:pPr>
            <a:r>
              <a:rPr lang="en-US" sz="1600" b="1" dirty="0">
                <a:solidFill>
                  <a:srgbClr val="1E5B33"/>
                </a:solidFill>
                <a:latin typeface="Calibri" pitchFamily="34" charset="0"/>
                <a:ea typeface="Calibri" pitchFamily="34" charset="-122"/>
                <a:cs typeface="Calibri" pitchFamily="34" charset="-120"/>
              </a:rPr>
              <a:t>Context-specific challenges</a:t>
            </a:r>
            <a:endParaRPr lang="en-US" sz="1600" dirty="0"/>
          </a:p>
        </p:txBody>
      </p:sp>
      <p:sp>
        <p:nvSpPr>
          <p:cNvPr id="22" name="Text 19"/>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8</a:t>
            </a:r>
            <a:endParaRPr lang="en-US" sz="1000" dirty="0"/>
          </a:p>
        </p:txBody>
      </p:sp>
      <p:sp>
        <p:nvSpPr>
          <p:cNvPr id="23" name="Text 3">
            <a:extLst>
              <a:ext uri="{FF2B5EF4-FFF2-40B4-BE49-F238E27FC236}">
                <a16:creationId xmlns:a16="http://schemas.microsoft.com/office/drawing/2014/main" id="{5AA582FC-4740-585F-64D2-163E083621A8}"/>
              </a:ext>
            </a:extLst>
          </p:cNvPr>
          <p:cNvSpPr/>
          <p:nvPr/>
        </p:nvSpPr>
        <p:spPr>
          <a:xfrm>
            <a:off x="6217920" y="1641348"/>
            <a:ext cx="4955771" cy="365760"/>
          </a:xfrm>
          <a:prstGeom prst="rect">
            <a:avLst/>
          </a:prstGeom>
          <a:noFill/>
          <a:ln/>
        </p:spPr>
        <p:txBody>
          <a:bodyPr wrap="square" rtlCol="0" anchor="ctr"/>
          <a:lstStyle/>
          <a:p>
            <a:r>
              <a:rPr lang="en-ZA" sz="1500" i="1" dirty="0">
                <a:solidFill>
                  <a:srgbClr val="5B5B6E"/>
                </a:solidFill>
                <a:latin typeface="Calibri" pitchFamily="34" charset="0"/>
                <a:cs typeface="Calibri" pitchFamily="34" charset="-120"/>
              </a:rPr>
              <a:t>rather than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600" b="1" dirty="0">
                <a:solidFill>
                  <a:srgbClr val="21225A"/>
                </a:solidFill>
                <a:latin typeface="Cambria" pitchFamily="34" charset="0"/>
                <a:ea typeface="Cambria" pitchFamily="34" charset="-122"/>
                <a:cs typeface="Cambria" pitchFamily="34" charset="-120"/>
              </a:rPr>
              <a:t>Evaluation as a Tool for Adaptive Implementation</a:t>
            </a:r>
            <a:endParaRPr lang="en-US" sz="26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From Reporting Performance to Improving Performance</a:t>
            </a:r>
            <a:endParaRPr lang="en-US" sz="1450" dirty="0"/>
          </a:p>
        </p:txBody>
      </p:sp>
      <p:sp>
        <p:nvSpPr>
          <p:cNvPr id="6" name="Text 3"/>
          <p:cNvSpPr/>
          <p:nvPr/>
        </p:nvSpPr>
        <p:spPr>
          <a:xfrm>
            <a:off x="502920" y="1554480"/>
            <a:ext cx="4572000" cy="274320"/>
          </a:xfrm>
          <a:prstGeom prst="rect">
            <a:avLst/>
          </a:prstGeom>
          <a:noFill/>
          <a:ln/>
        </p:spPr>
        <p:txBody>
          <a:bodyPr wrap="square" rtlCol="0" anchor="ctr"/>
          <a:lstStyle/>
          <a:p>
            <a:pPr marL="0" indent="0">
              <a:buNone/>
            </a:pPr>
            <a:r>
              <a:rPr lang="en-US" sz="1150" b="1" kern="0" spc="100" dirty="0">
                <a:solidFill>
                  <a:srgbClr val="5B5B6E"/>
                </a:solidFill>
                <a:latin typeface="Calibri" pitchFamily="34" charset="0"/>
                <a:ea typeface="Calibri" pitchFamily="34" charset="-122"/>
                <a:cs typeface="Calibri" pitchFamily="34" charset="-120"/>
              </a:rPr>
              <a:t>TRADITIONAL IMPLEMENTATION</a:t>
            </a:r>
            <a:endParaRPr lang="en-US" sz="1150" dirty="0"/>
          </a:p>
        </p:txBody>
      </p:sp>
      <p:sp>
        <p:nvSpPr>
          <p:cNvPr id="7" name="Shape 4"/>
          <p:cNvSpPr/>
          <p:nvPr/>
        </p:nvSpPr>
        <p:spPr>
          <a:xfrm>
            <a:off x="1970690" y="1842516"/>
            <a:ext cx="5486400" cy="502920"/>
          </a:xfrm>
          <a:prstGeom prst="roundRect">
            <a:avLst>
              <a:gd name="adj" fmla="val 14545"/>
            </a:avLst>
          </a:prstGeom>
          <a:solidFill>
            <a:srgbClr val="F1F1F5"/>
          </a:solidFill>
          <a:ln/>
        </p:spPr>
        <p:txBody>
          <a:bodyPr/>
          <a:lstStyle/>
          <a:p>
            <a:endParaRPr lang="en-US"/>
          </a:p>
        </p:txBody>
      </p:sp>
      <p:sp>
        <p:nvSpPr>
          <p:cNvPr id="8" name="Text 5"/>
          <p:cNvSpPr/>
          <p:nvPr/>
        </p:nvSpPr>
        <p:spPr>
          <a:xfrm>
            <a:off x="1970690" y="1842516"/>
            <a:ext cx="5486400" cy="502920"/>
          </a:xfrm>
          <a:prstGeom prst="rect">
            <a:avLst/>
          </a:prstGeom>
          <a:noFill/>
          <a:ln/>
        </p:spPr>
        <p:txBody>
          <a:bodyPr wrap="square" rtlCol="0" anchor="ctr"/>
          <a:lstStyle/>
          <a:p>
            <a:pPr marL="0" indent="0" algn="ctr">
              <a:buNone/>
            </a:pPr>
            <a:r>
              <a:rPr lang="en-US" sz="1300" dirty="0">
                <a:solidFill>
                  <a:srgbClr val="34344A"/>
                </a:solidFill>
                <a:latin typeface="Calibri" pitchFamily="34" charset="0"/>
                <a:ea typeface="Calibri" pitchFamily="34" charset="-122"/>
                <a:cs typeface="Calibri" pitchFamily="34" charset="-120"/>
              </a:rPr>
              <a:t>Programme  →  Implement  →  Report  →  Continue</a:t>
            </a:r>
            <a:endParaRPr lang="en-US" sz="1300" dirty="0"/>
          </a:p>
        </p:txBody>
      </p:sp>
      <p:sp>
        <p:nvSpPr>
          <p:cNvPr id="9" name="Text 6"/>
          <p:cNvSpPr/>
          <p:nvPr/>
        </p:nvSpPr>
        <p:spPr>
          <a:xfrm>
            <a:off x="3566160" y="2441448"/>
            <a:ext cx="5486400" cy="274320"/>
          </a:xfrm>
          <a:prstGeom prst="rect">
            <a:avLst/>
          </a:prstGeom>
          <a:noFill/>
          <a:ln/>
        </p:spPr>
        <p:txBody>
          <a:bodyPr wrap="square" rtlCol="0" anchor="ctr"/>
          <a:lstStyle/>
          <a:p>
            <a:pPr marL="0" indent="0">
              <a:buNone/>
            </a:pPr>
            <a:r>
              <a:rPr lang="en-US" sz="1150" b="1" kern="0" spc="100" dirty="0">
                <a:solidFill>
                  <a:srgbClr val="E8962A"/>
                </a:solidFill>
                <a:latin typeface="Calibri" pitchFamily="34" charset="0"/>
                <a:ea typeface="Calibri" pitchFamily="34" charset="-122"/>
                <a:cs typeface="Calibri" pitchFamily="34" charset="-120"/>
              </a:rPr>
              <a:t>EVALUATION-INFORMED IMPLEMENTATION</a:t>
            </a:r>
            <a:endParaRPr lang="en-US" sz="1150" dirty="0"/>
          </a:p>
        </p:txBody>
      </p:sp>
      <p:sp>
        <p:nvSpPr>
          <p:cNvPr id="10" name="Shape 7"/>
          <p:cNvSpPr/>
          <p:nvPr/>
        </p:nvSpPr>
        <p:spPr>
          <a:xfrm>
            <a:off x="5265683" y="2743200"/>
            <a:ext cx="6438636" cy="548640"/>
          </a:xfrm>
          <a:prstGeom prst="roundRect">
            <a:avLst>
              <a:gd name="adj" fmla="val 13333"/>
            </a:avLst>
          </a:prstGeom>
          <a:solidFill>
            <a:srgbClr val="21225A"/>
          </a:solidFill>
          <a:ln/>
        </p:spPr>
        <p:txBody>
          <a:bodyPr/>
          <a:lstStyle/>
          <a:p>
            <a:endParaRPr lang="en-US"/>
          </a:p>
        </p:txBody>
      </p:sp>
      <p:sp>
        <p:nvSpPr>
          <p:cNvPr id="11" name="Text 8"/>
          <p:cNvSpPr/>
          <p:nvPr/>
        </p:nvSpPr>
        <p:spPr>
          <a:xfrm>
            <a:off x="4713890" y="2743200"/>
            <a:ext cx="6990430" cy="54864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Programme → Implement → Evaluate → Learn → Adapt → Improve</a:t>
            </a:r>
            <a:endParaRPr lang="en-US" sz="1400" dirty="0"/>
          </a:p>
        </p:txBody>
      </p:sp>
      <p:sp>
        <p:nvSpPr>
          <p:cNvPr id="12" name="Text 9"/>
          <p:cNvSpPr/>
          <p:nvPr/>
        </p:nvSpPr>
        <p:spPr>
          <a:xfrm>
            <a:off x="502920" y="3520440"/>
            <a:ext cx="7315200" cy="292608"/>
          </a:xfrm>
          <a:prstGeom prst="rect">
            <a:avLst/>
          </a:prstGeom>
          <a:noFill/>
          <a:ln/>
        </p:spPr>
        <p:txBody>
          <a:bodyPr wrap="square" rtlCol="0" anchor="ctr"/>
          <a:lstStyle/>
          <a:p>
            <a:pPr marL="0" indent="0">
              <a:buNone/>
            </a:pPr>
            <a:r>
              <a:rPr lang="en-US" sz="1250" b="1" kern="0" spc="100" dirty="0">
                <a:solidFill>
                  <a:srgbClr val="21225A"/>
                </a:solidFill>
                <a:latin typeface="Calibri" pitchFamily="34" charset="0"/>
                <a:ea typeface="Calibri" pitchFamily="34" charset="-122"/>
                <a:cs typeface="Calibri" pitchFamily="34" charset="-120"/>
              </a:rPr>
              <a:t>HOW EVALUATION IMPROVES IMPLEMENTATION</a:t>
            </a:r>
            <a:endParaRPr lang="en-US" sz="1250" dirty="0"/>
          </a:p>
        </p:txBody>
      </p:sp>
      <p:sp>
        <p:nvSpPr>
          <p:cNvPr id="13" name="Shape 10"/>
          <p:cNvSpPr/>
          <p:nvPr/>
        </p:nvSpPr>
        <p:spPr>
          <a:xfrm>
            <a:off x="502920" y="3913632"/>
            <a:ext cx="274320" cy="274320"/>
          </a:xfrm>
          <a:prstGeom prst="ellipse">
            <a:avLst/>
          </a:prstGeom>
          <a:solidFill>
            <a:srgbClr val="FDAE39"/>
          </a:solidFill>
          <a:ln/>
        </p:spPr>
        <p:txBody>
          <a:bodyPr/>
          <a:lstStyle/>
          <a:p>
            <a:endParaRPr lang="en-US"/>
          </a:p>
        </p:txBody>
      </p:sp>
      <p:sp>
        <p:nvSpPr>
          <p:cNvPr id="14" name="Text 11"/>
          <p:cNvSpPr/>
          <p:nvPr/>
        </p:nvSpPr>
        <p:spPr>
          <a:xfrm>
            <a:off x="502920" y="3913632"/>
            <a:ext cx="274320" cy="274320"/>
          </a:xfrm>
          <a:prstGeom prst="rect">
            <a:avLst/>
          </a:prstGeom>
          <a:noFill/>
          <a:ln/>
        </p:spPr>
        <p:txBody>
          <a:bodyPr wrap="square" rtlCol="0" anchor="ctr"/>
          <a:lstStyle/>
          <a:p>
            <a:pPr marL="0" indent="0" algn="ctr">
              <a:buNone/>
            </a:pPr>
            <a:r>
              <a:rPr lang="en-US" sz="1100" b="1" dirty="0">
                <a:solidFill>
                  <a:srgbClr val="21225A"/>
                </a:solidFill>
                <a:latin typeface="Calibri" pitchFamily="34" charset="0"/>
                <a:ea typeface="Calibri" pitchFamily="34" charset="-122"/>
                <a:cs typeface="Calibri" pitchFamily="34" charset="-120"/>
              </a:rPr>
              <a:t>1</a:t>
            </a:r>
            <a:endParaRPr lang="en-US" sz="1100" dirty="0"/>
          </a:p>
        </p:txBody>
      </p:sp>
      <p:sp>
        <p:nvSpPr>
          <p:cNvPr id="15" name="Text 12"/>
          <p:cNvSpPr/>
          <p:nvPr/>
        </p:nvSpPr>
        <p:spPr>
          <a:xfrm>
            <a:off x="914400" y="3831336"/>
            <a:ext cx="10789920" cy="457200"/>
          </a:xfrm>
          <a:prstGeom prst="rect">
            <a:avLst/>
          </a:prstGeom>
          <a:noFill/>
          <a:ln/>
        </p:spPr>
        <p:txBody>
          <a:bodyPr wrap="square" rtlCol="0" anchor="t"/>
          <a:lstStyle/>
          <a:p>
            <a:pPr marL="0" indent="0">
              <a:lnSpc>
                <a:spcPct val="110000"/>
              </a:lnSpc>
              <a:buNone/>
            </a:pPr>
            <a:r>
              <a:rPr lang="en-US" sz="1200" b="1" dirty="0">
                <a:solidFill>
                  <a:srgbClr val="21225A"/>
                </a:solidFill>
                <a:latin typeface="Calibri" pitchFamily="34" charset="0"/>
                <a:ea typeface="Calibri" pitchFamily="34" charset="-122"/>
                <a:cs typeface="Calibri" pitchFamily="34" charset="-120"/>
              </a:rPr>
              <a:t>Detects implementation bottlenecks  —  </a:t>
            </a:r>
            <a:r>
              <a:rPr lang="en-US" sz="1200" dirty="0">
                <a:solidFill>
                  <a:srgbClr val="34344A"/>
                </a:solidFill>
                <a:latin typeface="Calibri" pitchFamily="34" charset="0"/>
                <a:ea typeface="Calibri" pitchFamily="34" charset="-122"/>
                <a:cs typeface="Calibri" pitchFamily="34" charset="-120"/>
              </a:rPr>
              <a:t>Identifies delays, governance failures and operational constraints before they become systemic.</a:t>
            </a:r>
            <a:endParaRPr lang="en-US" sz="1200" dirty="0"/>
          </a:p>
        </p:txBody>
      </p:sp>
      <p:sp>
        <p:nvSpPr>
          <p:cNvPr id="16" name="Shape 13"/>
          <p:cNvSpPr/>
          <p:nvPr/>
        </p:nvSpPr>
        <p:spPr>
          <a:xfrm>
            <a:off x="502920" y="4443984"/>
            <a:ext cx="274320" cy="274320"/>
          </a:xfrm>
          <a:prstGeom prst="ellipse">
            <a:avLst/>
          </a:prstGeom>
          <a:solidFill>
            <a:srgbClr val="FDAE39"/>
          </a:solidFill>
          <a:ln/>
        </p:spPr>
        <p:txBody>
          <a:bodyPr/>
          <a:lstStyle/>
          <a:p>
            <a:endParaRPr lang="en-US"/>
          </a:p>
        </p:txBody>
      </p:sp>
      <p:sp>
        <p:nvSpPr>
          <p:cNvPr id="17" name="Text 14"/>
          <p:cNvSpPr/>
          <p:nvPr/>
        </p:nvSpPr>
        <p:spPr>
          <a:xfrm>
            <a:off x="502920" y="4443984"/>
            <a:ext cx="274320" cy="274320"/>
          </a:xfrm>
          <a:prstGeom prst="rect">
            <a:avLst/>
          </a:prstGeom>
          <a:noFill/>
          <a:ln/>
        </p:spPr>
        <p:txBody>
          <a:bodyPr wrap="square" rtlCol="0" anchor="ctr"/>
          <a:lstStyle/>
          <a:p>
            <a:pPr marL="0" indent="0" algn="ctr">
              <a:buNone/>
            </a:pPr>
            <a:r>
              <a:rPr lang="en-US" sz="1100" b="1" dirty="0">
                <a:solidFill>
                  <a:srgbClr val="21225A"/>
                </a:solidFill>
                <a:latin typeface="Calibri" pitchFamily="34" charset="0"/>
                <a:ea typeface="Calibri" pitchFamily="34" charset="-122"/>
                <a:cs typeface="Calibri" pitchFamily="34" charset="-120"/>
              </a:rPr>
              <a:t>2</a:t>
            </a:r>
            <a:endParaRPr lang="en-US" sz="1100" dirty="0"/>
          </a:p>
        </p:txBody>
      </p:sp>
      <p:sp>
        <p:nvSpPr>
          <p:cNvPr id="18" name="Text 15"/>
          <p:cNvSpPr/>
          <p:nvPr/>
        </p:nvSpPr>
        <p:spPr>
          <a:xfrm>
            <a:off x="914400" y="4361688"/>
            <a:ext cx="10789920" cy="457200"/>
          </a:xfrm>
          <a:prstGeom prst="rect">
            <a:avLst/>
          </a:prstGeom>
          <a:noFill/>
          <a:ln/>
        </p:spPr>
        <p:txBody>
          <a:bodyPr wrap="square" rtlCol="0" anchor="t"/>
          <a:lstStyle/>
          <a:p>
            <a:pPr marL="0" indent="0">
              <a:lnSpc>
                <a:spcPct val="110000"/>
              </a:lnSpc>
              <a:buNone/>
            </a:pPr>
            <a:r>
              <a:rPr lang="en-US" sz="1200" b="1" dirty="0">
                <a:solidFill>
                  <a:srgbClr val="21225A"/>
                </a:solidFill>
                <a:latin typeface="Calibri" pitchFamily="34" charset="0"/>
                <a:ea typeface="Calibri" pitchFamily="34" charset="-122"/>
                <a:cs typeface="Calibri" pitchFamily="34" charset="-120"/>
              </a:rPr>
              <a:t>Supports adaptive management  —  </a:t>
            </a:r>
            <a:r>
              <a:rPr lang="en-US" sz="1200" dirty="0">
                <a:solidFill>
                  <a:srgbClr val="34344A"/>
                </a:solidFill>
                <a:latin typeface="Calibri" pitchFamily="34" charset="0"/>
                <a:ea typeface="Calibri" pitchFamily="34" charset="-122"/>
                <a:cs typeface="Calibri" pitchFamily="34" charset="-120"/>
              </a:rPr>
              <a:t>Enables programme managers to modify interventions based on emerging evidence rather than waiting until completion.</a:t>
            </a:r>
            <a:endParaRPr lang="en-US" sz="1200" dirty="0"/>
          </a:p>
        </p:txBody>
      </p:sp>
      <p:sp>
        <p:nvSpPr>
          <p:cNvPr id="19" name="Shape 16"/>
          <p:cNvSpPr/>
          <p:nvPr/>
        </p:nvSpPr>
        <p:spPr>
          <a:xfrm>
            <a:off x="502920" y="4974336"/>
            <a:ext cx="274320" cy="274320"/>
          </a:xfrm>
          <a:prstGeom prst="ellipse">
            <a:avLst/>
          </a:prstGeom>
          <a:solidFill>
            <a:srgbClr val="FDAE39"/>
          </a:solidFill>
          <a:ln/>
        </p:spPr>
        <p:txBody>
          <a:bodyPr/>
          <a:lstStyle/>
          <a:p>
            <a:endParaRPr lang="en-US"/>
          </a:p>
        </p:txBody>
      </p:sp>
      <p:sp>
        <p:nvSpPr>
          <p:cNvPr id="20" name="Text 17"/>
          <p:cNvSpPr/>
          <p:nvPr/>
        </p:nvSpPr>
        <p:spPr>
          <a:xfrm>
            <a:off x="502920" y="4974336"/>
            <a:ext cx="274320" cy="274320"/>
          </a:xfrm>
          <a:prstGeom prst="rect">
            <a:avLst/>
          </a:prstGeom>
          <a:noFill/>
          <a:ln/>
        </p:spPr>
        <p:txBody>
          <a:bodyPr wrap="square" rtlCol="0" anchor="ctr"/>
          <a:lstStyle/>
          <a:p>
            <a:pPr marL="0" indent="0" algn="ctr">
              <a:buNone/>
            </a:pPr>
            <a:r>
              <a:rPr lang="en-US" sz="1100" b="1" dirty="0">
                <a:solidFill>
                  <a:srgbClr val="21225A"/>
                </a:solidFill>
                <a:latin typeface="Calibri" pitchFamily="34" charset="0"/>
                <a:ea typeface="Calibri" pitchFamily="34" charset="-122"/>
                <a:cs typeface="Calibri" pitchFamily="34" charset="-120"/>
              </a:rPr>
              <a:t>3</a:t>
            </a:r>
            <a:endParaRPr lang="en-US" sz="1100" dirty="0"/>
          </a:p>
        </p:txBody>
      </p:sp>
      <p:sp>
        <p:nvSpPr>
          <p:cNvPr id="21" name="Text 18"/>
          <p:cNvSpPr/>
          <p:nvPr/>
        </p:nvSpPr>
        <p:spPr>
          <a:xfrm>
            <a:off x="914400" y="4892040"/>
            <a:ext cx="10789920" cy="457200"/>
          </a:xfrm>
          <a:prstGeom prst="rect">
            <a:avLst/>
          </a:prstGeom>
          <a:noFill/>
          <a:ln/>
        </p:spPr>
        <p:txBody>
          <a:bodyPr wrap="square" rtlCol="0" anchor="t"/>
          <a:lstStyle/>
          <a:p>
            <a:pPr marL="0" indent="0">
              <a:lnSpc>
                <a:spcPct val="110000"/>
              </a:lnSpc>
              <a:buNone/>
            </a:pPr>
            <a:r>
              <a:rPr lang="en-US" sz="1200" b="1" dirty="0">
                <a:solidFill>
                  <a:srgbClr val="21225A"/>
                </a:solidFill>
                <a:latin typeface="Calibri" pitchFamily="34" charset="0"/>
                <a:ea typeface="Calibri" pitchFamily="34" charset="-122"/>
                <a:cs typeface="Calibri" pitchFamily="34" charset="-120"/>
              </a:rPr>
              <a:t>Strengthens implementation fidelity  —  </a:t>
            </a:r>
            <a:r>
              <a:rPr lang="en-US" sz="1200" dirty="0">
                <a:solidFill>
                  <a:srgbClr val="34344A"/>
                </a:solidFill>
                <a:latin typeface="Calibri" pitchFamily="34" charset="0"/>
                <a:ea typeface="Calibri" pitchFamily="34" charset="-122"/>
                <a:cs typeface="Calibri" pitchFamily="34" charset="-120"/>
              </a:rPr>
              <a:t>Assesses whether programmes are being implemented as originally designed.</a:t>
            </a:r>
            <a:endParaRPr lang="en-US" sz="1200" dirty="0"/>
          </a:p>
        </p:txBody>
      </p:sp>
      <p:sp>
        <p:nvSpPr>
          <p:cNvPr id="22" name="Shape 19"/>
          <p:cNvSpPr/>
          <p:nvPr/>
        </p:nvSpPr>
        <p:spPr>
          <a:xfrm>
            <a:off x="502920" y="5504688"/>
            <a:ext cx="274320" cy="274320"/>
          </a:xfrm>
          <a:prstGeom prst="ellipse">
            <a:avLst/>
          </a:prstGeom>
          <a:solidFill>
            <a:srgbClr val="FDAE39"/>
          </a:solidFill>
          <a:ln/>
        </p:spPr>
        <p:txBody>
          <a:bodyPr/>
          <a:lstStyle/>
          <a:p>
            <a:endParaRPr lang="en-US"/>
          </a:p>
        </p:txBody>
      </p:sp>
      <p:sp>
        <p:nvSpPr>
          <p:cNvPr id="23" name="Text 20"/>
          <p:cNvSpPr/>
          <p:nvPr/>
        </p:nvSpPr>
        <p:spPr>
          <a:xfrm>
            <a:off x="502920" y="5504688"/>
            <a:ext cx="274320" cy="274320"/>
          </a:xfrm>
          <a:prstGeom prst="rect">
            <a:avLst/>
          </a:prstGeom>
          <a:noFill/>
          <a:ln/>
        </p:spPr>
        <p:txBody>
          <a:bodyPr wrap="square" rtlCol="0" anchor="ctr"/>
          <a:lstStyle/>
          <a:p>
            <a:pPr marL="0" indent="0" algn="ctr">
              <a:buNone/>
            </a:pPr>
            <a:r>
              <a:rPr lang="en-US" sz="1100" b="1" dirty="0">
                <a:solidFill>
                  <a:srgbClr val="21225A"/>
                </a:solidFill>
                <a:latin typeface="Calibri" pitchFamily="34" charset="0"/>
                <a:ea typeface="Calibri" pitchFamily="34" charset="-122"/>
                <a:cs typeface="Calibri" pitchFamily="34" charset="-120"/>
              </a:rPr>
              <a:t>4</a:t>
            </a:r>
            <a:endParaRPr lang="en-US" sz="1100" dirty="0"/>
          </a:p>
        </p:txBody>
      </p:sp>
      <p:sp>
        <p:nvSpPr>
          <p:cNvPr id="24" name="Text 21"/>
          <p:cNvSpPr/>
          <p:nvPr/>
        </p:nvSpPr>
        <p:spPr>
          <a:xfrm>
            <a:off x="914400" y="5422392"/>
            <a:ext cx="10789920" cy="457200"/>
          </a:xfrm>
          <a:prstGeom prst="rect">
            <a:avLst/>
          </a:prstGeom>
          <a:noFill/>
          <a:ln/>
        </p:spPr>
        <p:txBody>
          <a:bodyPr wrap="square" rtlCol="0" anchor="t"/>
          <a:lstStyle/>
          <a:p>
            <a:pPr marL="0" indent="0">
              <a:lnSpc>
                <a:spcPct val="110000"/>
              </a:lnSpc>
              <a:buNone/>
            </a:pPr>
            <a:r>
              <a:rPr lang="en-US" sz="1200" b="1" dirty="0">
                <a:solidFill>
                  <a:srgbClr val="21225A"/>
                </a:solidFill>
                <a:latin typeface="Calibri" pitchFamily="34" charset="0"/>
                <a:ea typeface="Calibri" pitchFamily="34" charset="-122"/>
                <a:cs typeface="Calibri" pitchFamily="34" charset="-120"/>
              </a:rPr>
              <a:t>Improves resource utilisation  —  </a:t>
            </a:r>
            <a:r>
              <a:rPr lang="en-US" sz="1200" dirty="0">
                <a:solidFill>
                  <a:srgbClr val="34344A"/>
                </a:solidFill>
                <a:latin typeface="Calibri" pitchFamily="34" charset="0"/>
                <a:ea typeface="Calibri" pitchFamily="34" charset="-122"/>
                <a:cs typeface="Calibri" pitchFamily="34" charset="-120"/>
              </a:rPr>
              <a:t>Identifies inefficient activities and supports better allocation of financial and human resources.</a:t>
            </a:r>
            <a:endParaRPr lang="en-US" sz="1200" dirty="0"/>
          </a:p>
        </p:txBody>
      </p:sp>
      <p:sp>
        <p:nvSpPr>
          <p:cNvPr id="25" name="Shape 22"/>
          <p:cNvSpPr/>
          <p:nvPr/>
        </p:nvSpPr>
        <p:spPr>
          <a:xfrm>
            <a:off x="502920" y="6035040"/>
            <a:ext cx="274320" cy="274320"/>
          </a:xfrm>
          <a:prstGeom prst="ellipse">
            <a:avLst/>
          </a:prstGeom>
          <a:solidFill>
            <a:srgbClr val="FDAE39"/>
          </a:solidFill>
          <a:ln/>
        </p:spPr>
        <p:txBody>
          <a:bodyPr/>
          <a:lstStyle/>
          <a:p>
            <a:endParaRPr lang="en-US"/>
          </a:p>
        </p:txBody>
      </p:sp>
      <p:sp>
        <p:nvSpPr>
          <p:cNvPr id="26" name="Text 23"/>
          <p:cNvSpPr/>
          <p:nvPr/>
        </p:nvSpPr>
        <p:spPr>
          <a:xfrm>
            <a:off x="502920" y="6035040"/>
            <a:ext cx="274320" cy="274320"/>
          </a:xfrm>
          <a:prstGeom prst="rect">
            <a:avLst/>
          </a:prstGeom>
          <a:noFill/>
          <a:ln/>
        </p:spPr>
        <p:txBody>
          <a:bodyPr wrap="square" rtlCol="0" anchor="ctr"/>
          <a:lstStyle/>
          <a:p>
            <a:pPr marL="0" indent="0" algn="ctr">
              <a:buNone/>
            </a:pPr>
            <a:r>
              <a:rPr lang="en-US" sz="1100" b="1" dirty="0">
                <a:solidFill>
                  <a:srgbClr val="21225A"/>
                </a:solidFill>
                <a:latin typeface="Calibri" pitchFamily="34" charset="0"/>
                <a:ea typeface="Calibri" pitchFamily="34" charset="-122"/>
                <a:cs typeface="Calibri" pitchFamily="34" charset="-120"/>
              </a:rPr>
              <a:t>5</a:t>
            </a:r>
            <a:endParaRPr lang="en-US" sz="1100" dirty="0"/>
          </a:p>
        </p:txBody>
      </p:sp>
      <p:sp>
        <p:nvSpPr>
          <p:cNvPr id="27" name="Text 24"/>
          <p:cNvSpPr/>
          <p:nvPr/>
        </p:nvSpPr>
        <p:spPr>
          <a:xfrm>
            <a:off x="914400" y="5952744"/>
            <a:ext cx="10789920" cy="457200"/>
          </a:xfrm>
          <a:prstGeom prst="rect">
            <a:avLst/>
          </a:prstGeom>
          <a:noFill/>
          <a:ln/>
        </p:spPr>
        <p:txBody>
          <a:bodyPr wrap="square" rtlCol="0" anchor="t"/>
          <a:lstStyle/>
          <a:p>
            <a:pPr marL="0" indent="0">
              <a:lnSpc>
                <a:spcPct val="110000"/>
              </a:lnSpc>
              <a:buNone/>
            </a:pPr>
            <a:r>
              <a:rPr lang="en-US" sz="1200" b="1" dirty="0">
                <a:solidFill>
                  <a:srgbClr val="21225A"/>
                </a:solidFill>
                <a:latin typeface="Calibri" pitchFamily="34" charset="0"/>
                <a:ea typeface="Calibri" pitchFamily="34" charset="-122"/>
                <a:cs typeface="Calibri" pitchFamily="34" charset="-120"/>
              </a:rPr>
              <a:t>Supports continuous organisational learning  —  </a:t>
            </a:r>
            <a:r>
              <a:rPr lang="en-US" sz="1200" dirty="0">
                <a:solidFill>
                  <a:srgbClr val="34344A"/>
                </a:solidFill>
                <a:latin typeface="Calibri" pitchFamily="34" charset="0"/>
                <a:ea typeface="Calibri" pitchFamily="34" charset="-122"/>
                <a:cs typeface="Calibri" pitchFamily="34" charset="-120"/>
              </a:rPr>
              <a:t>Creates feedback loops that strengthen future programme implementation.</a:t>
            </a:r>
            <a:endParaRPr lang="en-US" sz="1200" dirty="0"/>
          </a:p>
        </p:txBody>
      </p:sp>
      <p:sp>
        <p:nvSpPr>
          <p:cNvPr id="28" name="Text 25"/>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700" b="1" dirty="0">
                <a:solidFill>
                  <a:srgbClr val="21225A"/>
                </a:solidFill>
                <a:latin typeface="Cambria" pitchFamily="34" charset="0"/>
                <a:ea typeface="Cambria" pitchFamily="34" charset="-122"/>
                <a:cs typeface="Cambria" pitchFamily="34" charset="-120"/>
              </a:rPr>
              <a:t>From Outputs to Outcomes and Impact</a:t>
            </a:r>
            <a:endParaRPr lang="en-US" sz="27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1450" i="1" dirty="0">
                <a:solidFill>
                  <a:srgbClr val="E8962A"/>
                </a:solidFill>
                <a:latin typeface="Calibri" pitchFamily="34" charset="0"/>
                <a:ea typeface="Calibri" pitchFamily="34" charset="-122"/>
                <a:cs typeface="Calibri" pitchFamily="34" charset="-120"/>
              </a:rPr>
              <a:t>The True Value of Evaluation Lies Beyond Delivery</a:t>
            </a:r>
            <a:endParaRPr lang="en-US" sz="1450" dirty="0"/>
          </a:p>
        </p:txBody>
      </p:sp>
      <p:sp>
        <p:nvSpPr>
          <p:cNvPr id="6" name="Shape 3"/>
          <p:cNvSpPr/>
          <p:nvPr/>
        </p:nvSpPr>
        <p:spPr>
          <a:xfrm>
            <a:off x="679731" y="1691640"/>
            <a:ext cx="3511944" cy="3246120"/>
          </a:xfrm>
          <a:prstGeom prst="roundRect">
            <a:avLst>
              <a:gd name="adj" fmla="val 3380"/>
            </a:avLst>
          </a:prstGeom>
          <a:solidFill>
            <a:srgbClr val="F7F7F9"/>
          </a:solidFill>
          <a:ln/>
        </p:spPr>
        <p:txBody>
          <a:bodyPr/>
          <a:lstStyle/>
          <a:p>
            <a:endParaRPr lang="en-US"/>
          </a:p>
        </p:txBody>
      </p:sp>
      <p:sp>
        <p:nvSpPr>
          <p:cNvPr id="7" name="Text 4"/>
          <p:cNvSpPr/>
          <p:nvPr/>
        </p:nvSpPr>
        <p:spPr>
          <a:xfrm>
            <a:off x="777240" y="1874520"/>
            <a:ext cx="3414435" cy="365760"/>
          </a:xfrm>
          <a:prstGeom prst="rect">
            <a:avLst/>
          </a:prstGeom>
          <a:noFill/>
          <a:ln/>
        </p:spPr>
        <p:txBody>
          <a:bodyPr wrap="square" rtlCol="0" anchor="ctr"/>
          <a:lstStyle/>
          <a:p>
            <a:pPr marL="0" indent="0">
              <a:buNone/>
            </a:pPr>
            <a:r>
              <a:rPr lang="en-US" sz="1200" b="1" kern="0" spc="50" dirty="0">
                <a:solidFill>
                  <a:srgbClr val="5B5B6E"/>
                </a:solidFill>
                <a:latin typeface="Calibri" pitchFamily="34" charset="0"/>
                <a:ea typeface="Calibri" pitchFamily="34" charset="-122"/>
                <a:cs typeface="Calibri" pitchFamily="34" charset="-120"/>
              </a:rPr>
              <a:t>GOVERNMENT OFTEN CELEBRATES OUTPUTS…</a:t>
            </a:r>
            <a:endParaRPr lang="en-US" sz="1200" dirty="0"/>
          </a:p>
        </p:txBody>
      </p:sp>
      <p:sp>
        <p:nvSpPr>
          <p:cNvPr id="8" name="Text 5"/>
          <p:cNvSpPr/>
          <p:nvPr/>
        </p:nvSpPr>
        <p:spPr>
          <a:xfrm>
            <a:off x="777240" y="2331720"/>
            <a:ext cx="365760"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9" name="Text 6"/>
          <p:cNvSpPr/>
          <p:nvPr/>
        </p:nvSpPr>
        <p:spPr>
          <a:xfrm>
            <a:off x="1188720" y="2331720"/>
            <a:ext cx="2396052" cy="411480"/>
          </a:xfrm>
          <a:prstGeom prst="rect">
            <a:avLst/>
          </a:prstGeom>
          <a:noFill/>
          <a:ln/>
        </p:spPr>
        <p:txBody>
          <a:bodyPr wrap="square" rtlCol="0" anchor="ctr"/>
          <a:lstStyle/>
          <a:p>
            <a:pPr marL="0" indent="0">
              <a:buNone/>
            </a:pPr>
            <a:r>
              <a:rPr lang="en-US" sz="1300" dirty="0">
                <a:solidFill>
                  <a:srgbClr val="34344A"/>
                </a:solidFill>
                <a:latin typeface="Calibri" pitchFamily="34" charset="0"/>
                <a:ea typeface="Calibri" pitchFamily="34" charset="-122"/>
                <a:cs typeface="Calibri" pitchFamily="34" charset="-120"/>
              </a:rPr>
              <a:t>Number of houses built</a:t>
            </a:r>
            <a:endParaRPr lang="en-US" sz="1300" dirty="0"/>
          </a:p>
        </p:txBody>
      </p:sp>
      <p:sp>
        <p:nvSpPr>
          <p:cNvPr id="10" name="Text 7"/>
          <p:cNvSpPr/>
          <p:nvPr/>
        </p:nvSpPr>
        <p:spPr>
          <a:xfrm>
            <a:off x="777240" y="2834640"/>
            <a:ext cx="365760"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11" name="Text 8"/>
          <p:cNvSpPr/>
          <p:nvPr/>
        </p:nvSpPr>
        <p:spPr>
          <a:xfrm>
            <a:off x="1188720" y="2834640"/>
            <a:ext cx="2396052" cy="411480"/>
          </a:xfrm>
          <a:prstGeom prst="rect">
            <a:avLst/>
          </a:prstGeom>
          <a:noFill/>
          <a:ln/>
        </p:spPr>
        <p:txBody>
          <a:bodyPr wrap="square" rtlCol="0" anchor="ctr"/>
          <a:lstStyle/>
          <a:p>
            <a:pPr marL="0" indent="0">
              <a:buNone/>
            </a:pPr>
            <a:r>
              <a:rPr lang="en-US" sz="1300" dirty="0">
                <a:solidFill>
                  <a:srgbClr val="34344A"/>
                </a:solidFill>
                <a:latin typeface="Calibri" pitchFamily="34" charset="0"/>
                <a:ea typeface="Calibri" pitchFamily="34" charset="-122"/>
                <a:cs typeface="Calibri" pitchFamily="34" charset="-120"/>
              </a:rPr>
              <a:t>Number of roads resurfaced</a:t>
            </a:r>
            <a:endParaRPr lang="en-US" sz="1300" dirty="0"/>
          </a:p>
        </p:txBody>
      </p:sp>
      <p:sp>
        <p:nvSpPr>
          <p:cNvPr id="12" name="Text 9"/>
          <p:cNvSpPr/>
          <p:nvPr/>
        </p:nvSpPr>
        <p:spPr>
          <a:xfrm>
            <a:off x="777240" y="3337560"/>
            <a:ext cx="365760"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13" name="Text 10"/>
          <p:cNvSpPr/>
          <p:nvPr/>
        </p:nvSpPr>
        <p:spPr>
          <a:xfrm>
            <a:off x="1188720" y="3337560"/>
            <a:ext cx="2396052" cy="411480"/>
          </a:xfrm>
          <a:prstGeom prst="rect">
            <a:avLst/>
          </a:prstGeom>
          <a:noFill/>
          <a:ln/>
        </p:spPr>
        <p:txBody>
          <a:bodyPr wrap="square" rtlCol="0" anchor="ctr"/>
          <a:lstStyle/>
          <a:p>
            <a:pPr marL="0" indent="0">
              <a:buNone/>
            </a:pPr>
            <a:r>
              <a:rPr lang="en-US" sz="1300" dirty="0">
                <a:solidFill>
                  <a:srgbClr val="34344A"/>
                </a:solidFill>
                <a:latin typeface="Calibri" pitchFamily="34" charset="0"/>
                <a:ea typeface="Calibri" pitchFamily="34" charset="-122"/>
                <a:cs typeface="Calibri" pitchFamily="34" charset="-120"/>
              </a:rPr>
              <a:t>Number of young people trained</a:t>
            </a:r>
            <a:endParaRPr lang="en-US" sz="1300" dirty="0"/>
          </a:p>
        </p:txBody>
      </p:sp>
      <p:sp>
        <p:nvSpPr>
          <p:cNvPr id="14" name="Text 11"/>
          <p:cNvSpPr/>
          <p:nvPr/>
        </p:nvSpPr>
        <p:spPr>
          <a:xfrm>
            <a:off x="777240" y="3840480"/>
            <a:ext cx="365760"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15" name="Text 12"/>
          <p:cNvSpPr/>
          <p:nvPr/>
        </p:nvSpPr>
        <p:spPr>
          <a:xfrm>
            <a:off x="1188720" y="3840480"/>
            <a:ext cx="2396052" cy="411480"/>
          </a:xfrm>
          <a:prstGeom prst="rect">
            <a:avLst/>
          </a:prstGeom>
          <a:noFill/>
          <a:ln/>
        </p:spPr>
        <p:txBody>
          <a:bodyPr wrap="square" rtlCol="0" anchor="ctr"/>
          <a:lstStyle/>
          <a:p>
            <a:pPr marL="0" indent="0">
              <a:buNone/>
            </a:pPr>
            <a:r>
              <a:rPr lang="en-US" sz="1300" dirty="0">
                <a:solidFill>
                  <a:srgbClr val="34344A"/>
                </a:solidFill>
                <a:latin typeface="Calibri" pitchFamily="34" charset="0"/>
                <a:ea typeface="Calibri" pitchFamily="34" charset="-122"/>
                <a:cs typeface="Calibri" pitchFamily="34" charset="-120"/>
              </a:rPr>
              <a:t>Number of clinics constructed</a:t>
            </a:r>
            <a:endParaRPr lang="en-US" sz="1300" dirty="0"/>
          </a:p>
        </p:txBody>
      </p:sp>
      <p:sp>
        <p:nvSpPr>
          <p:cNvPr id="16" name="Text 13"/>
          <p:cNvSpPr/>
          <p:nvPr/>
        </p:nvSpPr>
        <p:spPr>
          <a:xfrm>
            <a:off x="777240" y="4343400"/>
            <a:ext cx="365760"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17" name="Text 14"/>
          <p:cNvSpPr/>
          <p:nvPr/>
        </p:nvSpPr>
        <p:spPr>
          <a:xfrm>
            <a:off x="1188720" y="4343400"/>
            <a:ext cx="2396052" cy="411480"/>
          </a:xfrm>
          <a:prstGeom prst="rect">
            <a:avLst/>
          </a:prstGeom>
          <a:noFill/>
          <a:ln/>
        </p:spPr>
        <p:txBody>
          <a:bodyPr wrap="square" rtlCol="0" anchor="ctr"/>
          <a:lstStyle/>
          <a:p>
            <a:pPr marL="0" indent="0">
              <a:buNone/>
            </a:pPr>
            <a:r>
              <a:rPr lang="en-US" sz="1300" dirty="0">
                <a:solidFill>
                  <a:srgbClr val="34344A"/>
                </a:solidFill>
                <a:latin typeface="Calibri" pitchFamily="34" charset="0"/>
                <a:ea typeface="Calibri" pitchFamily="34" charset="-122"/>
                <a:cs typeface="Calibri" pitchFamily="34" charset="-120"/>
              </a:rPr>
              <a:t>Number of SMMEs funded</a:t>
            </a:r>
            <a:endParaRPr lang="en-US" sz="1300" dirty="0"/>
          </a:p>
        </p:txBody>
      </p:sp>
      <p:sp>
        <p:nvSpPr>
          <p:cNvPr id="18" name="Shape 15"/>
          <p:cNvSpPr/>
          <p:nvPr/>
        </p:nvSpPr>
        <p:spPr>
          <a:xfrm>
            <a:off x="4343515" y="1691640"/>
            <a:ext cx="3382492" cy="3246120"/>
          </a:xfrm>
          <a:prstGeom prst="roundRect">
            <a:avLst>
              <a:gd name="adj" fmla="val 3380"/>
            </a:avLst>
          </a:prstGeom>
          <a:solidFill>
            <a:srgbClr val="21225A"/>
          </a:solidFill>
          <a:ln/>
        </p:spPr>
        <p:txBody>
          <a:bodyPr/>
          <a:lstStyle/>
          <a:p>
            <a:endParaRPr lang="en-US"/>
          </a:p>
        </p:txBody>
      </p:sp>
      <p:sp>
        <p:nvSpPr>
          <p:cNvPr id="19" name="Text 16"/>
          <p:cNvSpPr/>
          <p:nvPr/>
        </p:nvSpPr>
        <p:spPr>
          <a:xfrm>
            <a:off x="4617835" y="1874520"/>
            <a:ext cx="2966115" cy="365760"/>
          </a:xfrm>
          <a:prstGeom prst="rect">
            <a:avLst/>
          </a:prstGeom>
          <a:noFill/>
          <a:ln/>
        </p:spPr>
        <p:txBody>
          <a:bodyPr wrap="square" rtlCol="0" anchor="ctr"/>
          <a:lstStyle/>
          <a:p>
            <a:pPr marL="0" indent="0">
              <a:buNone/>
            </a:pPr>
            <a:r>
              <a:rPr lang="en-US" sz="1200" b="1" kern="0" spc="50" dirty="0">
                <a:solidFill>
                  <a:srgbClr val="FDAE39"/>
                </a:solidFill>
                <a:latin typeface="Calibri" pitchFamily="34" charset="0"/>
                <a:ea typeface="Calibri" pitchFamily="34" charset="-122"/>
                <a:cs typeface="Calibri" pitchFamily="34" charset="-120"/>
              </a:rPr>
              <a:t>BUT CITIZENS EXPERIENCE OUTCOMES…</a:t>
            </a:r>
            <a:endParaRPr lang="en-US" sz="1200" dirty="0"/>
          </a:p>
        </p:txBody>
      </p:sp>
      <p:sp>
        <p:nvSpPr>
          <p:cNvPr id="20" name="Text 17"/>
          <p:cNvSpPr/>
          <p:nvPr/>
        </p:nvSpPr>
        <p:spPr>
          <a:xfrm>
            <a:off x="4617835" y="2331720"/>
            <a:ext cx="250555"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21" name="Text 18"/>
          <p:cNvSpPr/>
          <p:nvPr/>
        </p:nvSpPr>
        <p:spPr>
          <a:xfrm>
            <a:off x="5029316" y="2331720"/>
            <a:ext cx="2554634" cy="41148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Better living conditions</a:t>
            </a:r>
            <a:endParaRPr lang="en-US" sz="1300" dirty="0"/>
          </a:p>
        </p:txBody>
      </p:sp>
      <p:sp>
        <p:nvSpPr>
          <p:cNvPr id="22" name="Text 19"/>
          <p:cNvSpPr/>
          <p:nvPr/>
        </p:nvSpPr>
        <p:spPr>
          <a:xfrm>
            <a:off x="4617835" y="2834640"/>
            <a:ext cx="250555"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23" name="Text 20"/>
          <p:cNvSpPr/>
          <p:nvPr/>
        </p:nvSpPr>
        <p:spPr>
          <a:xfrm>
            <a:off x="5029316" y="2834640"/>
            <a:ext cx="2554634" cy="41148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Reduced travel time and improved access</a:t>
            </a:r>
            <a:endParaRPr lang="en-US" sz="1300" dirty="0"/>
          </a:p>
        </p:txBody>
      </p:sp>
      <p:sp>
        <p:nvSpPr>
          <p:cNvPr id="24" name="Text 21"/>
          <p:cNvSpPr/>
          <p:nvPr/>
        </p:nvSpPr>
        <p:spPr>
          <a:xfrm>
            <a:off x="4617835" y="3337560"/>
            <a:ext cx="250555"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25" name="Text 22"/>
          <p:cNvSpPr/>
          <p:nvPr/>
        </p:nvSpPr>
        <p:spPr>
          <a:xfrm>
            <a:off x="5029316" y="3337560"/>
            <a:ext cx="2554634" cy="41148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Sustainable employment</a:t>
            </a:r>
            <a:endParaRPr lang="en-US" sz="1300" dirty="0"/>
          </a:p>
        </p:txBody>
      </p:sp>
      <p:sp>
        <p:nvSpPr>
          <p:cNvPr id="26" name="Text 23"/>
          <p:cNvSpPr/>
          <p:nvPr/>
        </p:nvSpPr>
        <p:spPr>
          <a:xfrm>
            <a:off x="4617835" y="3840480"/>
            <a:ext cx="250555"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27" name="Text 24"/>
          <p:cNvSpPr/>
          <p:nvPr/>
        </p:nvSpPr>
        <p:spPr>
          <a:xfrm>
            <a:off x="5029316" y="3840480"/>
            <a:ext cx="2554634" cy="41148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Improved health and wellbeing</a:t>
            </a:r>
            <a:endParaRPr lang="en-US" sz="1300" dirty="0"/>
          </a:p>
        </p:txBody>
      </p:sp>
      <p:sp>
        <p:nvSpPr>
          <p:cNvPr id="28" name="Text 25"/>
          <p:cNvSpPr/>
          <p:nvPr/>
        </p:nvSpPr>
        <p:spPr>
          <a:xfrm>
            <a:off x="4617835" y="4343400"/>
            <a:ext cx="250555" cy="411480"/>
          </a:xfrm>
          <a:prstGeom prst="rect">
            <a:avLst/>
          </a:prstGeom>
          <a:noFill/>
          <a:ln/>
        </p:spPr>
        <p:txBody>
          <a:bodyPr wrap="square" rtlCol="0" anchor="ctr"/>
          <a:lstStyle/>
          <a:p>
            <a:pPr marL="0" indent="0">
              <a:buNone/>
            </a:pPr>
            <a:r>
              <a:rPr lang="en-US" sz="1400" dirty="0">
                <a:solidFill>
                  <a:srgbClr val="000000"/>
                </a:solidFill>
              </a:rPr>
              <a:t>📈</a:t>
            </a:r>
            <a:endParaRPr lang="en-US" sz="1400" dirty="0"/>
          </a:p>
        </p:txBody>
      </p:sp>
      <p:sp>
        <p:nvSpPr>
          <p:cNvPr id="29" name="Text 26"/>
          <p:cNvSpPr/>
          <p:nvPr/>
        </p:nvSpPr>
        <p:spPr>
          <a:xfrm>
            <a:off x="5029316" y="4343400"/>
            <a:ext cx="2554634" cy="411480"/>
          </a:xfrm>
          <a:prstGeom prst="rect">
            <a:avLst/>
          </a:prstGeom>
          <a:noFill/>
          <a:ln/>
        </p:spPr>
        <p:txBody>
          <a:bodyPr wrap="square" rtlCol="0" anchor="ctr"/>
          <a:lstStyle/>
          <a:p>
            <a:pPr marL="0" indent="0">
              <a:buNone/>
            </a:pPr>
            <a:r>
              <a:rPr lang="en-US" sz="1300" dirty="0">
                <a:solidFill>
                  <a:srgbClr val="FFFFFF"/>
                </a:solidFill>
                <a:latin typeface="Calibri" pitchFamily="34" charset="0"/>
                <a:ea typeface="Calibri" pitchFamily="34" charset="-122"/>
                <a:cs typeface="Calibri" pitchFamily="34" charset="-120"/>
              </a:rPr>
              <a:t>Increased household income</a:t>
            </a:r>
            <a:endParaRPr lang="en-US" sz="1300" dirty="0"/>
          </a:p>
        </p:txBody>
      </p:sp>
      <p:sp>
        <p:nvSpPr>
          <p:cNvPr id="30" name="Shape 27"/>
          <p:cNvSpPr/>
          <p:nvPr/>
        </p:nvSpPr>
        <p:spPr>
          <a:xfrm>
            <a:off x="502920" y="5120640"/>
            <a:ext cx="11201400" cy="1143000"/>
          </a:xfrm>
          <a:prstGeom prst="roundRect">
            <a:avLst>
              <a:gd name="adj" fmla="val 9600"/>
            </a:avLst>
          </a:prstGeom>
          <a:solidFill>
            <a:srgbClr val="FDAE39"/>
          </a:solidFill>
          <a:ln/>
        </p:spPr>
        <p:txBody>
          <a:bodyPr/>
          <a:lstStyle/>
          <a:p>
            <a:endParaRPr lang="en-US"/>
          </a:p>
        </p:txBody>
      </p:sp>
      <p:sp>
        <p:nvSpPr>
          <p:cNvPr id="31" name="Text 28"/>
          <p:cNvSpPr/>
          <p:nvPr/>
        </p:nvSpPr>
        <p:spPr>
          <a:xfrm>
            <a:off x="822960" y="5120640"/>
            <a:ext cx="10561320" cy="1143000"/>
          </a:xfrm>
          <a:prstGeom prst="rect">
            <a:avLst/>
          </a:prstGeom>
          <a:noFill/>
          <a:ln/>
        </p:spPr>
        <p:txBody>
          <a:bodyPr wrap="square" rtlCol="0" anchor="ctr"/>
          <a:lstStyle/>
          <a:p>
            <a:pPr marL="0" indent="0" algn="ctr">
              <a:lnSpc>
                <a:spcPct val="115000"/>
              </a:lnSpc>
              <a:buNone/>
            </a:pPr>
            <a:r>
              <a:rPr lang="en-US" sz="1450" b="1" i="1" dirty="0">
                <a:solidFill>
                  <a:srgbClr val="17173F"/>
                </a:solidFill>
                <a:latin typeface="Cambria" pitchFamily="34" charset="0"/>
                <a:ea typeface="Cambria" pitchFamily="34" charset="-122"/>
                <a:cs typeface="Cambria" pitchFamily="34" charset="-120"/>
              </a:rPr>
              <a:t>Citizens do not experience outputs — they experience outcomes. Evaluation ensures that government measures success by the difference it makes in people’s lives, not simply by the activities it completes.</a:t>
            </a:r>
            <a:endParaRPr lang="en-US" sz="1450" dirty="0"/>
          </a:p>
        </p:txBody>
      </p:sp>
      <p:sp>
        <p:nvSpPr>
          <p:cNvPr id="32" name="Text 29"/>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10</a:t>
            </a:r>
            <a:endParaRPr lang="en-US" sz="1000" dirty="0"/>
          </a:p>
        </p:txBody>
      </p:sp>
      <p:sp>
        <p:nvSpPr>
          <p:cNvPr id="37" name="Oval 36">
            <a:extLst>
              <a:ext uri="{FF2B5EF4-FFF2-40B4-BE49-F238E27FC236}">
                <a16:creationId xmlns:a16="http://schemas.microsoft.com/office/drawing/2014/main" id="{92FF54DA-7ABC-39E7-968D-64807837013C}"/>
              </a:ext>
            </a:extLst>
          </p:cNvPr>
          <p:cNvSpPr/>
          <p:nvPr/>
        </p:nvSpPr>
        <p:spPr>
          <a:xfrm>
            <a:off x="8229600" y="1389888"/>
            <a:ext cx="3675888" cy="3584448"/>
          </a:xfrm>
          <a:prstGeom prst="ellipse">
            <a:avLst/>
          </a:prstGeom>
          <a:noFill/>
          <a:ln w="28575">
            <a:solidFill>
              <a:srgbClr val="FDAE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u="sng" dirty="0">
                <a:solidFill>
                  <a:schemeClr val="tx1">
                    <a:lumMod val="75000"/>
                    <a:lumOff val="25000"/>
                  </a:schemeClr>
                </a:solidFill>
              </a:rPr>
              <a:t>Critical Reflection</a:t>
            </a:r>
          </a:p>
          <a:p>
            <a:pPr algn="ctr"/>
            <a:r>
              <a:rPr lang="en-US" sz="1100" dirty="0">
                <a:solidFill>
                  <a:schemeClr val="tx1">
                    <a:lumMod val="75000"/>
                    <a:lumOff val="25000"/>
                  </a:schemeClr>
                </a:solidFill>
              </a:rPr>
              <a:t>Many government programmes successfully achieve their output targets, yet fail to produce meaningful outcomes because:</a:t>
            </a:r>
          </a:p>
          <a:p>
            <a:pPr marL="171450" indent="-171450">
              <a:buFont typeface="Arial" panose="020B0604020202020204" pitchFamily="34" charset="0"/>
              <a:buChar char="•"/>
            </a:pPr>
            <a:r>
              <a:rPr lang="en-US" sz="1100" dirty="0" err="1">
                <a:solidFill>
                  <a:schemeClr val="tx1">
                    <a:lumMod val="75000"/>
                    <a:lumOff val="25000"/>
                  </a:schemeClr>
                </a:solidFill>
              </a:rPr>
              <a:t>programme</a:t>
            </a:r>
            <a:r>
              <a:rPr lang="en-US" sz="1100" dirty="0">
                <a:solidFill>
                  <a:schemeClr val="tx1">
                    <a:lumMod val="75000"/>
                    <a:lumOff val="25000"/>
                  </a:schemeClr>
                </a:solidFill>
              </a:rPr>
              <a:t> assumptions were incorrect;</a:t>
            </a:r>
          </a:p>
          <a:p>
            <a:pPr marL="171450" indent="-171450">
              <a:buFont typeface="Arial" panose="020B0604020202020204" pitchFamily="34" charset="0"/>
              <a:buChar char="•"/>
            </a:pPr>
            <a:r>
              <a:rPr lang="en-US" sz="1100" dirty="0">
                <a:solidFill>
                  <a:schemeClr val="tx1">
                    <a:lumMod val="75000"/>
                    <a:lumOff val="25000"/>
                  </a:schemeClr>
                </a:solidFill>
              </a:rPr>
              <a:t>implementation quality was inconsistent;</a:t>
            </a:r>
          </a:p>
          <a:p>
            <a:pPr marL="171450" indent="-171450">
              <a:buFont typeface="Arial" panose="020B0604020202020204" pitchFamily="34" charset="0"/>
              <a:buChar char="•"/>
            </a:pPr>
            <a:r>
              <a:rPr lang="en-US" sz="1100" dirty="0">
                <a:solidFill>
                  <a:schemeClr val="tx1">
                    <a:lumMod val="75000"/>
                    <a:lumOff val="25000"/>
                  </a:schemeClr>
                </a:solidFill>
              </a:rPr>
              <a:t>interventions did not respond to community needs; or</a:t>
            </a:r>
          </a:p>
          <a:p>
            <a:pPr marL="171450" indent="-171450">
              <a:buFont typeface="Arial" panose="020B0604020202020204" pitchFamily="34" charset="0"/>
              <a:buChar char="•"/>
            </a:pPr>
            <a:r>
              <a:rPr lang="en-US" sz="1100" dirty="0">
                <a:solidFill>
                  <a:schemeClr val="tx1">
                    <a:lumMod val="75000"/>
                    <a:lumOff val="25000"/>
                  </a:schemeClr>
                </a:solidFill>
              </a:rPr>
              <a:t>external contextual factors were ignored.</a:t>
            </a:r>
          </a:p>
          <a:p>
            <a:r>
              <a:rPr lang="en-US" sz="1100" dirty="0">
                <a:solidFill>
                  <a:schemeClr val="tx1">
                    <a:lumMod val="75000"/>
                    <a:lumOff val="25000"/>
                  </a:schemeClr>
                </a:solidFill>
              </a:rPr>
              <a:t>Evaluation helps explain why this happens and what should change.</a:t>
            </a:r>
          </a:p>
          <a:p>
            <a:pPr algn="ctr"/>
            <a:endParaRPr lang="en-US" sz="1100" dirty="0">
              <a:solidFill>
                <a:schemeClr val="tx1">
                  <a:lumMod val="75000"/>
                  <a:lumOff val="2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FFFFF"/>
          </a:solidFill>
          <a:ln/>
        </p:spPr>
        <p:txBody>
          <a:bodyPr/>
          <a:lstStyle/>
          <a:p>
            <a:endParaRPr lang="en-US"/>
          </a:p>
        </p:txBody>
      </p:sp>
      <p:pic>
        <p:nvPicPr>
          <p:cNvPr id="3" name="Image 0" descr="/mnt/user-data/uploads/images-2.jpeg"/>
          <p:cNvPicPr>
            <a:picLocks noChangeAspect="1"/>
          </p:cNvPicPr>
          <p:nvPr/>
        </p:nvPicPr>
        <p:blipFill>
          <a:blip r:embed="rId3"/>
          <a:stretch>
            <a:fillRect/>
          </a:stretch>
        </p:blipFill>
        <p:spPr>
          <a:xfrm>
            <a:off x="10908792" y="320040"/>
            <a:ext cx="868680" cy="969307"/>
          </a:xfrm>
          <a:prstGeom prst="rect">
            <a:avLst/>
          </a:prstGeom>
        </p:spPr>
      </p:pic>
      <p:sp>
        <p:nvSpPr>
          <p:cNvPr id="4" name="Text 1"/>
          <p:cNvSpPr/>
          <p:nvPr/>
        </p:nvSpPr>
        <p:spPr>
          <a:xfrm>
            <a:off x="502920" y="365760"/>
            <a:ext cx="9052560" cy="566928"/>
          </a:xfrm>
          <a:prstGeom prst="rect">
            <a:avLst/>
          </a:prstGeom>
          <a:noFill/>
          <a:ln/>
        </p:spPr>
        <p:txBody>
          <a:bodyPr wrap="square" rtlCol="0" anchor="t"/>
          <a:lstStyle/>
          <a:p>
            <a:pPr marL="0" indent="0" algn="l">
              <a:buNone/>
            </a:pPr>
            <a:r>
              <a:rPr lang="en-US" sz="2300" b="1" dirty="0">
                <a:solidFill>
                  <a:srgbClr val="21225A"/>
                </a:solidFill>
                <a:latin typeface="Cambria" pitchFamily="34" charset="0"/>
                <a:ea typeface="Cambria" pitchFamily="34" charset="-122"/>
                <a:cs typeface="Cambria" pitchFamily="34" charset="-120"/>
              </a:rPr>
              <a:t>The Future of Evaluation in Provincial and Local Government</a:t>
            </a:r>
            <a:endParaRPr lang="en-US" sz="2300" dirty="0"/>
          </a:p>
        </p:txBody>
      </p:sp>
      <p:sp>
        <p:nvSpPr>
          <p:cNvPr id="5" name="Text 2"/>
          <p:cNvSpPr/>
          <p:nvPr/>
        </p:nvSpPr>
        <p:spPr>
          <a:xfrm>
            <a:off x="502920" y="914400"/>
            <a:ext cx="9052560" cy="365760"/>
          </a:xfrm>
          <a:prstGeom prst="rect">
            <a:avLst/>
          </a:prstGeom>
          <a:noFill/>
          <a:ln/>
        </p:spPr>
        <p:txBody>
          <a:bodyPr wrap="square" rtlCol="0" anchor="t"/>
          <a:lstStyle/>
          <a:p>
            <a:pPr marL="0" indent="0" algn="l">
              <a:buNone/>
            </a:pPr>
            <a:r>
              <a:rPr lang="en-US" sz="2000" i="1" dirty="0">
                <a:solidFill>
                  <a:srgbClr val="E8962A"/>
                </a:solidFill>
                <a:latin typeface="Calibri" pitchFamily="34" charset="0"/>
                <a:ea typeface="Calibri" pitchFamily="34" charset="-122"/>
                <a:cs typeface="Calibri" pitchFamily="34" charset="-120"/>
              </a:rPr>
              <a:t>From Institutionalising Evaluation to Institutionalising Evaluative Thinking</a:t>
            </a:r>
            <a:endParaRPr lang="en-US" sz="2000" dirty="0"/>
          </a:p>
        </p:txBody>
      </p:sp>
      <p:sp>
        <p:nvSpPr>
          <p:cNvPr id="6" name="Shape 3"/>
          <p:cNvSpPr/>
          <p:nvPr/>
        </p:nvSpPr>
        <p:spPr>
          <a:xfrm>
            <a:off x="502920" y="1965960"/>
            <a:ext cx="2139696" cy="2743200"/>
          </a:xfrm>
          <a:prstGeom prst="roundRect">
            <a:avLst>
              <a:gd name="adj" fmla="val 4274"/>
            </a:avLst>
          </a:prstGeom>
          <a:solidFill>
            <a:srgbClr val="21225A"/>
          </a:solidFill>
          <a:ln/>
        </p:spPr>
        <p:txBody>
          <a:bodyPr/>
          <a:lstStyle/>
          <a:p>
            <a:endParaRPr lang="en-US"/>
          </a:p>
        </p:txBody>
      </p:sp>
      <p:sp>
        <p:nvSpPr>
          <p:cNvPr id="7" name="Shape 4"/>
          <p:cNvSpPr/>
          <p:nvPr/>
        </p:nvSpPr>
        <p:spPr>
          <a:xfrm>
            <a:off x="1321308" y="2194560"/>
            <a:ext cx="502920" cy="502920"/>
          </a:xfrm>
          <a:prstGeom prst="ellipse">
            <a:avLst/>
          </a:prstGeom>
          <a:solidFill>
            <a:srgbClr val="FDAE39"/>
          </a:solidFill>
          <a:ln/>
        </p:spPr>
        <p:txBody>
          <a:bodyPr/>
          <a:lstStyle/>
          <a:p>
            <a:endParaRPr lang="en-US"/>
          </a:p>
        </p:txBody>
      </p:sp>
      <p:sp>
        <p:nvSpPr>
          <p:cNvPr id="8" name="Text 5"/>
          <p:cNvSpPr/>
          <p:nvPr/>
        </p:nvSpPr>
        <p:spPr>
          <a:xfrm>
            <a:off x="1321308" y="2194560"/>
            <a:ext cx="502920" cy="502920"/>
          </a:xfrm>
          <a:prstGeom prst="rect">
            <a:avLst/>
          </a:prstGeom>
          <a:noFill/>
          <a:ln/>
        </p:spPr>
        <p:txBody>
          <a:bodyPr wrap="square" rtlCol="0" anchor="ctr"/>
          <a:lstStyle/>
          <a:p>
            <a:pPr marL="0" indent="0" algn="ctr">
              <a:buNone/>
            </a:pPr>
            <a:r>
              <a:rPr lang="en-US" sz="1800" b="1" dirty="0">
                <a:solidFill>
                  <a:srgbClr val="17173F"/>
                </a:solidFill>
                <a:latin typeface="Cambria" pitchFamily="34" charset="0"/>
                <a:ea typeface="Cambria" pitchFamily="34" charset="-122"/>
                <a:cs typeface="Cambria" pitchFamily="34" charset="-120"/>
              </a:rPr>
              <a:t>1</a:t>
            </a:r>
            <a:endParaRPr lang="en-US" sz="1800" dirty="0"/>
          </a:p>
        </p:txBody>
      </p:sp>
      <p:sp>
        <p:nvSpPr>
          <p:cNvPr id="9" name="Text 6"/>
          <p:cNvSpPr/>
          <p:nvPr/>
        </p:nvSpPr>
        <p:spPr>
          <a:xfrm>
            <a:off x="640080" y="2880360"/>
            <a:ext cx="1865376" cy="685800"/>
          </a:xfrm>
          <a:prstGeom prst="rect">
            <a:avLst/>
          </a:prstGeom>
          <a:noFill/>
          <a:ln/>
        </p:spPr>
        <p:txBody>
          <a:bodyPr wrap="square" rtlCol="0" anchor="t"/>
          <a:lstStyle/>
          <a:p>
            <a:pPr marL="0" indent="0" algn="ctr">
              <a:buNone/>
            </a:pPr>
            <a:r>
              <a:rPr lang="en-US" sz="1600" b="1" dirty="0">
                <a:solidFill>
                  <a:srgbClr val="FFFFFF"/>
                </a:solidFill>
                <a:latin typeface="Calibri" pitchFamily="34" charset="0"/>
                <a:ea typeface="Calibri" pitchFamily="34" charset="-122"/>
                <a:cs typeface="Calibri" pitchFamily="34" charset="-120"/>
              </a:rPr>
              <a:t>Build an Evaluation Culture</a:t>
            </a:r>
            <a:endParaRPr lang="en-US" sz="1600" dirty="0"/>
          </a:p>
        </p:txBody>
      </p:sp>
      <p:sp>
        <p:nvSpPr>
          <p:cNvPr id="10" name="Text 7"/>
          <p:cNvSpPr/>
          <p:nvPr/>
        </p:nvSpPr>
        <p:spPr>
          <a:xfrm>
            <a:off x="640080" y="3566160"/>
            <a:ext cx="1865376" cy="1051560"/>
          </a:xfrm>
          <a:prstGeom prst="rect">
            <a:avLst/>
          </a:prstGeom>
          <a:noFill/>
          <a:ln/>
        </p:spPr>
        <p:txBody>
          <a:bodyPr wrap="square" rtlCol="0" anchor="t"/>
          <a:lstStyle/>
          <a:p>
            <a:pPr marL="0" indent="0" algn="ctr">
              <a:lnSpc>
                <a:spcPct val="110000"/>
              </a:lnSpc>
              <a:buNone/>
            </a:pPr>
            <a:r>
              <a:rPr lang="en-US" sz="1200" dirty="0">
                <a:solidFill>
                  <a:srgbClr val="D8D9EE"/>
                </a:solidFill>
                <a:latin typeface="Calibri" pitchFamily="34" charset="0"/>
                <a:ea typeface="Calibri" pitchFamily="34" charset="-122"/>
                <a:cs typeface="Calibri" pitchFamily="34" charset="-120"/>
              </a:rPr>
              <a:t>Make evaluation part of organisational learning, not merely compliance.</a:t>
            </a:r>
            <a:endParaRPr lang="en-US" sz="1200" dirty="0"/>
          </a:p>
        </p:txBody>
      </p:sp>
      <p:sp>
        <p:nvSpPr>
          <p:cNvPr id="11" name="Shape 8"/>
          <p:cNvSpPr/>
          <p:nvPr/>
        </p:nvSpPr>
        <p:spPr>
          <a:xfrm>
            <a:off x="2761488" y="1965960"/>
            <a:ext cx="2139696" cy="2743200"/>
          </a:xfrm>
          <a:prstGeom prst="roundRect">
            <a:avLst>
              <a:gd name="adj" fmla="val 4274"/>
            </a:avLst>
          </a:prstGeom>
          <a:solidFill>
            <a:srgbClr val="F7F7F9"/>
          </a:solidFill>
          <a:ln/>
        </p:spPr>
        <p:txBody>
          <a:bodyPr/>
          <a:lstStyle/>
          <a:p>
            <a:endParaRPr lang="en-US"/>
          </a:p>
        </p:txBody>
      </p:sp>
      <p:sp>
        <p:nvSpPr>
          <p:cNvPr id="12" name="Shape 9"/>
          <p:cNvSpPr/>
          <p:nvPr/>
        </p:nvSpPr>
        <p:spPr>
          <a:xfrm>
            <a:off x="3579876" y="2194560"/>
            <a:ext cx="502920" cy="502920"/>
          </a:xfrm>
          <a:prstGeom prst="ellipse">
            <a:avLst/>
          </a:prstGeom>
          <a:solidFill>
            <a:srgbClr val="FDAE39"/>
          </a:solidFill>
          <a:ln/>
        </p:spPr>
        <p:txBody>
          <a:bodyPr/>
          <a:lstStyle/>
          <a:p>
            <a:endParaRPr lang="en-US"/>
          </a:p>
        </p:txBody>
      </p:sp>
      <p:sp>
        <p:nvSpPr>
          <p:cNvPr id="13" name="Text 10"/>
          <p:cNvSpPr/>
          <p:nvPr/>
        </p:nvSpPr>
        <p:spPr>
          <a:xfrm>
            <a:off x="3579876" y="2194560"/>
            <a:ext cx="502920" cy="502920"/>
          </a:xfrm>
          <a:prstGeom prst="rect">
            <a:avLst/>
          </a:prstGeom>
          <a:noFill/>
          <a:ln/>
        </p:spPr>
        <p:txBody>
          <a:bodyPr wrap="square" rtlCol="0" anchor="ctr"/>
          <a:lstStyle/>
          <a:p>
            <a:pPr marL="0" indent="0" algn="ctr">
              <a:buNone/>
            </a:pPr>
            <a:r>
              <a:rPr lang="en-US" sz="1800" b="1" dirty="0">
                <a:solidFill>
                  <a:srgbClr val="17173F"/>
                </a:solidFill>
                <a:latin typeface="Cambria" pitchFamily="34" charset="0"/>
                <a:ea typeface="Cambria" pitchFamily="34" charset="-122"/>
                <a:cs typeface="Cambria" pitchFamily="34" charset="-120"/>
              </a:rPr>
              <a:t>2</a:t>
            </a:r>
            <a:endParaRPr lang="en-US" sz="1800" dirty="0"/>
          </a:p>
        </p:txBody>
      </p:sp>
      <p:sp>
        <p:nvSpPr>
          <p:cNvPr id="14" name="Text 11"/>
          <p:cNvSpPr/>
          <p:nvPr/>
        </p:nvSpPr>
        <p:spPr>
          <a:xfrm>
            <a:off x="2898648" y="2880360"/>
            <a:ext cx="1865376" cy="685800"/>
          </a:xfrm>
          <a:prstGeom prst="rect">
            <a:avLst/>
          </a:prstGeom>
          <a:noFill/>
          <a:ln/>
        </p:spPr>
        <p:txBody>
          <a:bodyPr wrap="square" rtlCol="0" anchor="t"/>
          <a:lstStyle/>
          <a:p>
            <a:pPr marL="0" indent="0" algn="ctr">
              <a:buNone/>
            </a:pPr>
            <a:r>
              <a:rPr lang="en-US" sz="1600" b="1" dirty="0">
                <a:solidFill>
                  <a:srgbClr val="21225A"/>
                </a:solidFill>
                <a:latin typeface="Calibri" pitchFamily="34" charset="0"/>
                <a:ea typeface="Calibri" pitchFamily="34" charset="-122"/>
                <a:cs typeface="Calibri" pitchFamily="34" charset="-120"/>
              </a:rPr>
              <a:t>Strengthen Evaluation Capacity</a:t>
            </a:r>
            <a:endParaRPr lang="en-US" sz="1600" dirty="0"/>
          </a:p>
        </p:txBody>
      </p:sp>
      <p:sp>
        <p:nvSpPr>
          <p:cNvPr id="15" name="Text 12"/>
          <p:cNvSpPr/>
          <p:nvPr/>
        </p:nvSpPr>
        <p:spPr>
          <a:xfrm>
            <a:off x="2898648" y="3566160"/>
            <a:ext cx="1865376" cy="1051560"/>
          </a:xfrm>
          <a:prstGeom prst="rect">
            <a:avLst/>
          </a:prstGeom>
          <a:noFill/>
          <a:ln/>
        </p:spPr>
        <p:txBody>
          <a:bodyPr wrap="square" rtlCol="0" anchor="t"/>
          <a:lstStyle/>
          <a:p>
            <a:pPr marL="0" indent="0" algn="ctr">
              <a:lnSpc>
                <a:spcPct val="110000"/>
              </a:lnSpc>
              <a:buNone/>
            </a:pPr>
            <a:r>
              <a:rPr lang="en-US" sz="1200" dirty="0">
                <a:solidFill>
                  <a:srgbClr val="34344A"/>
                </a:solidFill>
                <a:latin typeface="Calibri" pitchFamily="34" charset="0"/>
                <a:ea typeface="Calibri" pitchFamily="34" charset="-122"/>
                <a:cs typeface="Calibri" pitchFamily="34" charset="-120"/>
              </a:rPr>
              <a:t>Invest in skilled evaluators, commissioners and evidence users across government.</a:t>
            </a:r>
            <a:endParaRPr lang="en-US" sz="1200" dirty="0"/>
          </a:p>
        </p:txBody>
      </p:sp>
      <p:sp>
        <p:nvSpPr>
          <p:cNvPr id="16" name="Shape 13"/>
          <p:cNvSpPr/>
          <p:nvPr/>
        </p:nvSpPr>
        <p:spPr>
          <a:xfrm>
            <a:off x="5020056" y="1965960"/>
            <a:ext cx="2139696" cy="2743200"/>
          </a:xfrm>
          <a:prstGeom prst="roundRect">
            <a:avLst>
              <a:gd name="adj" fmla="val 4274"/>
            </a:avLst>
          </a:prstGeom>
          <a:solidFill>
            <a:srgbClr val="21225A"/>
          </a:solidFill>
          <a:ln/>
        </p:spPr>
        <p:txBody>
          <a:bodyPr/>
          <a:lstStyle/>
          <a:p>
            <a:endParaRPr lang="en-US"/>
          </a:p>
        </p:txBody>
      </p:sp>
      <p:sp>
        <p:nvSpPr>
          <p:cNvPr id="17" name="Shape 14"/>
          <p:cNvSpPr/>
          <p:nvPr/>
        </p:nvSpPr>
        <p:spPr>
          <a:xfrm>
            <a:off x="5838444" y="2194560"/>
            <a:ext cx="502920" cy="502920"/>
          </a:xfrm>
          <a:prstGeom prst="ellipse">
            <a:avLst/>
          </a:prstGeom>
          <a:solidFill>
            <a:srgbClr val="FDAE39"/>
          </a:solidFill>
          <a:ln/>
        </p:spPr>
        <p:txBody>
          <a:bodyPr/>
          <a:lstStyle/>
          <a:p>
            <a:endParaRPr lang="en-US"/>
          </a:p>
        </p:txBody>
      </p:sp>
      <p:sp>
        <p:nvSpPr>
          <p:cNvPr id="18" name="Text 15"/>
          <p:cNvSpPr/>
          <p:nvPr/>
        </p:nvSpPr>
        <p:spPr>
          <a:xfrm>
            <a:off x="5838444" y="2194560"/>
            <a:ext cx="502920" cy="502920"/>
          </a:xfrm>
          <a:prstGeom prst="rect">
            <a:avLst/>
          </a:prstGeom>
          <a:noFill/>
          <a:ln/>
        </p:spPr>
        <p:txBody>
          <a:bodyPr wrap="square" rtlCol="0" anchor="ctr"/>
          <a:lstStyle/>
          <a:p>
            <a:pPr marL="0" indent="0" algn="ctr">
              <a:buNone/>
            </a:pPr>
            <a:r>
              <a:rPr lang="en-US" sz="1800" b="1" dirty="0">
                <a:solidFill>
                  <a:srgbClr val="17173F"/>
                </a:solidFill>
                <a:latin typeface="Cambria" pitchFamily="34" charset="0"/>
                <a:ea typeface="Cambria" pitchFamily="34" charset="-122"/>
                <a:cs typeface="Cambria" pitchFamily="34" charset="-120"/>
              </a:rPr>
              <a:t>3</a:t>
            </a:r>
            <a:endParaRPr lang="en-US" sz="1800" dirty="0"/>
          </a:p>
        </p:txBody>
      </p:sp>
      <p:sp>
        <p:nvSpPr>
          <p:cNvPr id="19" name="Text 16"/>
          <p:cNvSpPr/>
          <p:nvPr/>
        </p:nvSpPr>
        <p:spPr>
          <a:xfrm>
            <a:off x="5157216" y="2880360"/>
            <a:ext cx="1865376" cy="685800"/>
          </a:xfrm>
          <a:prstGeom prst="rect">
            <a:avLst/>
          </a:prstGeom>
          <a:noFill/>
          <a:ln/>
        </p:spPr>
        <p:txBody>
          <a:bodyPr wrap="square" rtlCol="0" anchor="t"/>
          <a:lstStyle/>
          <a:p>
            <a:pPr marL="0" indent="0" algn="ctr">
              <a:buNone/>
            </a:pPr>
            <a:r>
              <a:rPr lang="en-US" sz="1600" b="1" dirty="0">
                <a:solidFill>
                  <a:srgbClr val="FFFFFF"/>
                </a:solidFill>
                <a:latin typeface="Calibri" pitchFamily="34" charset="0"/>
                <a:ea typeface="Calibri" pitchFamily="34" charset="-122"/>
                <a:cs typeface="Calibri" pitchFamily="34" charset="-120"/>
              </a:rPr>
              <a:t>Use Evaluation Earlier</a:t>
            </a:r>
            <a:endParaRPr lang="en-US" sz="1600" dirty="0"/>
          </a:p>
        </p:txBody>
      </p:sp>
      <p:sp>
        <p:nvSpPr>
          <p:cNvPr id="20" name="Text 17"/>
          <p:cNvSpPr/>
          <p:nvPr/>
        </p:nvSpPr>
        <p:spPr>
          <a:xfrm>
            <a:off x="5157216" y="3566160"/>
            <a:ext cx="1865376" cy="1051560"/>
          </a:xfrm>
          <a:prstGeom prst="rect">
            <a:avLst/>
          </a:prstGeom>
          <a:noFill/>
          <a:ln/>
        </p:spPr>
        <p:txBody>
          <a:bodyPr wrap="square" rtlCol="0" anchor="t"/>
          <a:lstStyle/>
          <a:p>
            <a:pPr marL="0" indent="0" algn="ctr">
              <a:lnSpc>
                <a:spcPct val="110000"/>
              </a:lnSpc>
              <a:buNone/>
            </a:pPr>
            <a:r>
              <a:rPr lang="en-US" sz="1200" dirty="0">
                <a:solidFill>
                  <a:srgbClr val="D8D9EE"/>
                </a:solidFill>
                <a:latin typeface="Calibri" pitchFamily="34" charset="0"/>
                <a:ea typeface="Calibri" pitchFamily="34" charset="-122"/>
                <a:cs typeface="Calibri" pitchFamily="34" charset="-120"/>
              </a:rPr>
              <a:t>Integrate evaluation into programme design, budgeting and implementation — not only at the end.</a:t>
            </a:r>
            <a:endParaRPr lang="en-US" sz="1200" dirty="0"/>
          </a:p>
        </p:txBody>
      </p:sp>
      <p:sp>
        <p:nvSpPr>
          <p:cNvPr id="21" name="Shape 18"/>
          <p:cNvSpPr/>
          <p:nvPr/>
        </p:nvSpPr>
        <p:spPr>
          <a:xfrm>
            <a:off x="7278624" y="1965960"/>
            <a:ext cx="2139696" cy="2743200"/>
          </a:xfrm>
          <a:prstGeom prst="roundRect">
            <a:avLst>
              <a:gd name="adj" fmla="val 4274"/>
            </a:avLst>
          </a:prstGeom>
          <a:solidFill>
            <a:srgbClr val="F7F7F9"/>
          </a:solidFill>
          <a:ln/>
        </p:spPr>
        <p:txBody>
          <a:bodyPr/>
          <a:lstStyle/>
          <a:p>
            <a:endParaRPr lang="en-US"/>
          </a:p>
        </p:txBody>
      </p:sp>
      <p:sp>
        <p:nvSpPr>
          <p:cNvPr id="22" name="Shape 19"/>
          <p:cNvSpPr/>
          <p:nvPr/>
        </p:nvSpPr>
        <p:spPr>
          <a:xfrm>
            <a:off x="8097012" y="2194560"/>
            <a:ext cx="502920" cy="502920"/>
          </a:xfrm>
          <a:prstGeom prst="ellipse">
            <a:avLst/>
          </a:prstGeom>
          <a:solidFill>
            <a:srgbClr val="FDAE39"/>
          </a:solidFill>
          <a:ln/>
        </p:spPr>
        <p:txBody>
          <a:bodyPr/>
          <a:lstStyle/>
          <a:p>
            <a:endParaRPr lang="en-US"/>
          </a:p>
        </p:txBody>
      </p:sp>
      <p:sp>
        <p:nvSpPr>
          <p:cNvPr id="23" name="Text 20"/>
          <p:cNvSpPr/>
          <p:nvPr/>
        </p:nvSpPr>
        <p:spPr>
          <a:xfrm>
            <a:off x="8097012" y="2194560"/>
            <a:ext cx="502920" cy="502920"/>
          </a:xfrm>
          <a:prstGeom prst="rect">
            <a:avLst/>
          </a:prstGeom>
          <a:noFill/>
          <a:ln/>
        </p:spPr>
        <p:txBody>
          <a:bodyPr wrap="square" rtlCol="0" anchor="ctr"/>
          <a:lstStyle/>
          <a:p>
            <a:pPr marL="0" indent="0" algn="ctr">
              <a:buNone/>
            </a:pPr>
            <a:r>
              <a:rPr lang="en-US" sz="1800" b="1" dirty="0">
                <a:solidFill>
                  <a:srgbClr val="17173F"/>
                </a:solidFill>
                <a:latin typeface="Cambria" pitchFamily="34" charset="0"/>
                <a:ea typeface="Cambria" pitchFamily="34" charset="-122"/>
                <a:cs typeface="Cambria" pitchFamily="34" charset="-120"/>
              </a:rPr>
              <a:t>4</a:t>
            </a:r>
            <a:endParaRPr lang="en-US" sz="1800" dirty="0"/>
          </a:p>
        </p:txBody>
      </p:sp>
      <p:sp>
        <p:nvSpPr>
          <p:cNvPr id="24" name="Text 21"/>
          <p:cNvSpPr/>
          <p:nvPr/>
        </p:nvSpPr>
        <p:spPr>
          <a:xfrm>
            <a:off x="7415784" y="2880360"/>
            <a:ext cx="1865376" cy="685800"/>
          </a:xfrm>
          <a:prstGeom prst="rect">
            <a:avLst/>
          </a:prstGeom>
          <a:noFill/>
          <a:ln/>
        </p:spPr>
        <p:txBody>
          <a:bodyPr wrap="square" rtlCol="0" anchor="t"/>
          <a:lstStyle/>
          <a:p>
            <a:pPr marL="0" indent="0" algn="ctr">
              <a:buNone/>
            </a:pPr>
            <a:r>
              <a:rPr lang="en-US" sz="1600" b="1" dirty="0">
                <a:solidFill>
                  <a:srgbClr val="21225A"/>
                </a:solidFill>
                <a:latin typeface="Calibri" pitchFamily="34" charset="0"/>
                <a:ea typeface="Calibri" pitchFamily="34" charset="-122"/>
                <a:cs typeface="Calibri" pitchFamily="34" charset="-120"/>
              </a:rPr>
              <a:t>Leverage Innovation</a:t>
            </a:r>
            <a:endParaRPr lang="en-US" sz="1600" dirty="0"/>
          </a:p>
        </p:txBody>
      </p:sp>
      <p:sp>
        <p:nvSpPr>
          <p:cNvPr id="25" name="Text 22"/>
          <p:cNvSpPr/>
          <p:nvPr/>
        </p:nvSpPr>
        <p:spPr>
          <a:xfrm>
            <a:off x="7415784" y="3566160"/>
            <a:ext cx="1865376" cy="1051560"/>
          </a:xfrm>
          <a:prstGeom prst="rect">
            <a:avLst/>
          </a:prstGeom>
          <a:noFill/>
          <a:ln/>
        </p:spPr>
        <p:txBody>
          <a:bodyPr wrap="square" rtlCol="0" anchor="t"/>
          <a:lstStyle/>
          <a:p>
            <a:pPr marL="0" indent="0" algn="ctr">
              <a:lnSpc>
                <a:spcPct val="110000"/>
              </a:lnSpc>
              <a:buNone/>
            </a:pPr>
            <a:r>
              <a:rPr lang="en-US" sz="1200" dirty="0">
                <a:solidFill>
                  <a:srgbClr val="34344A"/>
                </a:solidFill>
                <a:latin typeface="Calibri" pitchFamily="34" charset="0"/>
                <a:ea typeface="Calibri" pitchFamily="34" charset="-122"/>
                <a:cs typeface="Calibri" pitchFamily="34" charset="-120"/>
              </a:rPr>
              <a:t>Harness AI, big data, geospatial analytics and citizen-generated evidence.</a:t>
            </a:r>
            <a:endParaRPr lang="en-US" sz="1200" dirty="0"/>
          </a:p>
        </p:txBody>
      </p:sp>
      <p:sp>
        <p:nvSpPr>
          <p:cNvPr id="26" name="Shape 23"/>
          <p:cNvSpPr/>
          <p:nvPr/>
        </p:nvSpPr>
        <p:spPr>
          <a:xfrm>
            <a:off x="9537192" y="1965960"/>
            <a:ext cx="2139696" cy="2743200"/>
          </a:xfrm>
          <a:prstGeom prst="roundRect">
            <a:avLst>
              <a:gd name="adj" fmla="val 4274"/>
            </a:avLst>
          </a:prstGeom>
          <a:solidFill>
            <a:srgbClr val="21225A"/>
          </a:solidFill>
          <a:ln/>
        </p:spPr>
        <p:txBody>
          <a:bodyPr/>
          <a:lstStyle/>
          <a:p>
            <a:endParaRPr lang="en-US"/>
          </a:p>
        </p:txBody>
      </p:sp>
      <p:sp>
        <p:nvSpPr>
          <p:cNvPr id="27" name="Shape 24"/>
          <p:cNvSpPr/>
          <p:nvPr/>
        </p:nvSpPr>
        <p:spPr>
          <a:xfrm>
            <a:off x="10355580" y="2194560"/>
            <a:ext cx="502920" cy="502920"/>
          </a:xfrm>
          <a:prstGeom prst="ellipse">
            <a:avLst/>
          </a:prstGeom>
          <a:solidFill>
            <a:srgbClr val="FDAE39"/>
          </a:solidFill>
          <a:ln/>
        </p:spPr>
        <p:txBody>
          <a:bodyPr/>
          <a:lstStyle/>
          <a:p>
            <a:endParaRPr lang="en-US"/>
          </a:p>
        </p:txBody>
      </p:sp>
      <p:sp>
        <p:nvSpPr>
          <p:cNvPr id="28" name="Text 25"/>
          <p:cNvSpPr/>
          <p:nvPr/>
        </p:nvSpPr>
        <p:spPr>
          <a:xfrm>
            <a:off x="10355580" y="2194560"/>
            <a:ext cx="502920" cy="502920"/>
          </a:xfrm>
          <a:prstGeom prst="rect">
            <a:avLst/>
          </a:prstGeom>
          <a:noFill/>
          <a:ln/>
        </p:spPr>
        <p:txBody>
          <a:bodyPr wrap="square" rtlCol="0" anchor="ctr"/>
          <a:lstStyle/>
          <a:p>
            <a:pPr marL="0" indent="0" algn="ctr">
              <a:buNone/>
            </a:pPr>
            <a:r>
              <a:rPr lang="en-US" sz="1800" b="1" dirty="0">
                <a:solidFill>
                  <a:srgbClr val="17173F"/>
                </a:solidFill>
                <a:latin typeface="Cambria" pitchFamily="34" charset="0"/>
                <a:ea typeface="Cambria" pitchFamily="34" charset="-122"/>
                <a:cs typeface="Cambria" pitchFamily="34" charset="-120"/>
              </a:rPr>
              <a:t>5</a:t>
            </a:r>
            <a:endParaRPr lang="en-US" sz="1800" dirty="0"/>
          </a:p>
        </p:txBody>
      </p:sp>
      <p:sp>
        <p:nvSpPr>
          <p:cNvPr id="29" name="Text 26"/>
          <p:cNvSpPr/>
          <p:nvPr/>
        </p:nvSpPr>
        <p:spPr>
          <a:xfrm>
            <a:off x="9674352" y="2880360"/>
            <a:ext cx="1865376" cy="685800"/>
          </a:xfrm>
          <a:prstGeom prst="rect">
            <a:avLst/>
          </a:prstGeom>
          <a:noFill/>
          <a:ln/>
        </p:spPr>
        <p:txBody>
          <a:bodyPr wrap="square" rtlCol="0" anchor="t"/>
          <a:lstStyle/>
          <a:p>
            <a:pPr marL="0" indent="0" algn="ctr">
              <a:buNone/>
            </a:pPr>
            <a:r>
              <a:rPr lang="en-US" sz="1600" b="1" dirty="0">
                <a:solidFill>
                  <a:srgbClr val="FFFFFF"/>
                </a:solidFill>
                <a:latin typeface="Calibri" pitchFamily="34" charset="0"/>
                <a:ea typeface="Calibri" pitchFamily="34" charset="-122"/>
                <a:cs typeface="Calibri" pitchFamily="34" charset="-120"/>
              </a:rPr>
              <a:t>Strengthen the Use of Evidence</a:t>
            </a:r>
            <a:endParaRPr lang="en-US" sz="1600" dirty="0"/>
          </a:p>
        </p:txBody>
      </p:sp>
      <p:sp>
        <p:nvSpPr>
          <p:cNvPr id="30" name="Text 27"/>
          <p:cNvSpPr/>
          <p:nvPr/>
        </p:nvSpPr>
        <p:spPr>
          <a:xfrm>
            <a:off x="9674352" y="3566160"/>
            <a:ext cx="1865376" cy="1051560"/>
          </a:xfrm>
          <a:prstGeom prst="rect">
            <a:avLst/>
          </a:prstGeom>
          <a:noFill/>
          <a:ln/>
        </p:spPr>
        <p:txBody>
          <a:bodyPr wrap="square" rtlCol="0" anchor="t"/>
          <a:lstStyle/>
          <a:p>
            <a:pPr marL="0" indent="0" algn="ctr">
              <a:lnSpc>
                <a:spcPct val="110000"/>
              </a:lnSpc>
              <a:buNone/>
            </a:pPr>
            <a:r>
              <a:rPr lang="en-US" sz="1200" dirty="0">
                <a:solidFill>
                  <a:srgbClr val="D8D9EE"/>
                </a:solidFill>
                <a:latin typeface="Calibri" pitchFamily="34" charset="0"/>
                <a:ea typeface="Calibri" pitchFamily="34" charset="-122"/>
                <a:cs typeface="Calibri" pitchFamily="34" charset="-120"/>
              </a:rPr>
              <a:t>Ensure findings routinely inform planning, budgeting, policy revision and delivery.</a:t>
            </a:r>
            <a:endParaRPr lang="en-US" sz="1200" dirty="0"/>
          </a:p>
        </p:txBody>
      </p:sp>
      <p:sp>
        <p:nvSpPr>
          <p:cNvPr id="31" name="Text 28"/>
          <p:cNvSpPr/>
          <p:nvPr/>
        </p:nvSpPr>
        <p:spPr>
          <a:xfrm>
            <a:off x="502920" y="5029200"/>
            <a:ext cx="11201400" cy="640080"/>
          </a:xfrm>
          <a:prstGeom prst="rect">
            <a:avLst/>
          </a:prstGeom>
          <a:noFill/>
          <a:ln/>
        </p:spPr>
        <p:txBody>
          <a:bodyPr wrap="square" rtlCol="0" anchor="t"/>
          <a:lstStyle/>
          <a:p>
            <a:pPr marL="0" indent="0" algn="ctr">
              <a:buNone/>
            </a:pPr>
            <a:r>
              <a:rPr lang="en-US" sz="1600" i="1" dirty="0">
                <a:solidFill>
                  <a:srgbClr val="5B5B6E"/>
                </a:solidFill>
                <a:latin typeface="Calibri" pitchFamily="34" charset="0"/>
                <a:ea typeface="Calibri" pitchFamily="34" charset="-122"/>
                <a:cs typeface="Calibri" pitchFamily="34" charset="-120"/>
              </a:rPr>
              <a:t>Evaluation should move beyond being a technical function to becoming a leadership and governance capability embedded in everyday decision-making.</a:t>
            </a:r>
            <a:endParaRPr lang="en-US" sz="1600" dirty="0"/>
          </a:p>
        </p:txBody>
      </p:sp>
      <p:sp>
        <p:nvSpPr>
          <p:cNvPr id="32" name="Text 29"/>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5B5B6E"/>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 name="Image 0" descr="/mnt/user-data/uploads/images-2.jpeg"/>
          <p:cNvPicPr>
            <a:picLocks noChangeAspect="1"/>
          </p:cNvPicPr>
          <p:nvPr/>
        </p:nvPicPr>
        <p:blipFill>
          <a:blip r:embed="rId3"/>
          <a:stretch>
            <a:fillRect/>
          </a:stretch>
        </p:blipFill>
        <p:spPr>
          <a:xfrm>
            <a:off x="502920" y="457200"/>
            <a:ext cx="868680" cy="969307"/>
          </a:xfrm>
          <a:prstGeom prst="rect">
            <a:avLst/>
          </a:prstGeom>
        </p:spPr>
      </p:pic>
      <p:sp>
        <p:nvSpPr>
          <p:cNvPr id="4" name="Shape 1"/>
          <p:cNvSpPr/>
          <p:nvPr/>
        </p:nvSpPr>
        <p:spPr>
          <a:xfrm>
            <a:off x="8246681" y="370384"/>
            <a:ext cx="2292340" cy="2410947"/>
          </a:xfrm>
          <a:prstGeom prst="ellipse">
            <a:avLst/>
          </a:prstGeom>
          <a:solidFill>
            <a:srgbClr val="FDAE39"/>
          </a:solidFill>
          <a:ln/>
        </p:spPr>
        <p:txBody>
          <a:bodyPr/>
          <a:lstStyle/>
          <a:p>
            <a:endParaRPr lang="en-US"/>
          </a:p>
        </p:txBody>
      </p:sp>
      <p:pic>
        <p:nvPicPr>
          <p:cNvPr id="5" name="Image 1" descr="/home/claude/assets/headshot_square.jpg"/>
          <p:cNvPicPr>
            <a:picLocks noChangeAspect="1"/>
          </p:cNvPicPr>
          <p:nvPr/>
        </p:nvPicPr>
        <p:blipFill>
          <a:blip r:embed="rId4"/>
          <a:stretch>
            <a:fillRect/>
          </a:stretch>
        </p:blipFill>
        <p:spPr>
          <a:xfrm>
            <a:off x="8176995" y="419306"/>
            <a:ext cx="2288874" cy="2288874"/>
          </a:xfrm>
          <a:prstGeom prst="ellipse">
            <a:avLst/>
          </a:prstGeom>
        </p:spPr>
      </p:pic>
      <p:sp>
        <p:nvSpPr>
          <p:cNvPr id="6" name="Text 2"/>
          <p:cNvSpPr/>
          <p:nvPr/>
        </p:nvSpPr>
        <p:spPr>
          <a:xfrm>
            <a:off x="7225364" y="2594023"/>
            <a:ext cx="4966636" cy="967751"/>
          </a:xfrm>
          <a:prstGeom prst="rect">
            <a:avLst/>
          </a:prstGeom>
          <a:noFill/>
          <a:ln/>
        </p:spPr>
        <p:txBody>
          <a:bodyPr wrap="square" rtlCol="0" anchor="ctr"/>
          <a:lstStyle/>
          <a:p>
            <a:pPr marL="0" indent="0">
              <a:buNone/>
            </a:pPr>
            <a:r>
              <a:rPr lang="en-US" sz="2400" b="1" dirty="0">
                <a:solidFill>
                  <a:srgbClr val="21225A"/>
                </a:solidFill>
                <a:latin typeface="Cambria" pitchFamily="34" charset="0"/>
                <a:ea typeface="Cambria" pitchFamily="34" charset="-122"/>
                <a:cs typeface="Cambria" pitchFamily="34" charset="-120"/>
              </a:rPr>
              <a:t>Let’s Keep the Conversation Going</a:t>
            </a:r>
            <a:endParaRPr lang="en-US" sz="2400" dirty="0"/>
          </a:p>
        </p:txBody>
      </p:sp>
      <p:sp>
        <p:nvSpPr>
          <p:cNvPr id="7" name="Shape 3"/>
          <p:cNvSpPr/>
          <p:nvPr/>
        </p:nvSpPr>
        <p:spPr>
          <a:xfrm>
            <a:off x="7441932" y="3730965"/>
            <a:ext cx="1517583" cy="0"/>
          </a:xfrm>
          <a:prstGeom prst="line">
            <a:avLst/>
          </a:prstGeom>
          <a:noFill/>
          <a:ln w="19050">
            <a:solidFill>
              <a:srgbClr val="FDAE39"/>
            </a:solidFill>
            <a:prstDash val="solid"/>
          </a:ln>
        </p:spPr>
        <p:txBody>
          <a:bodyPr/>
          <a:lstStyle/>
          <a:p>
            <a:endParaRPr lang="en-US"/>
          </a:p>
        </p:txBody>
      </p:sp>
      <p:sp>
        <p:nvSpPr>
          <p:cNvPr id="8" name="Text 4"/>
          <p:cNvSpPr/>
          <p:nvPr/>
        </p:nvSpPr>
        <p:spPr>
          <a:xfrm>
            <a:off x="7441932" y="3730965"/>
            <a:ext cx="4166935" cy="1136943"/>
          </a:xfrm>
          <a:prstGeom prst="rect">
            <a:avLst/>
          </a:prstGeom>
          <a:noFill/>
          <a:ln/>
        </p:spPr>
        <p:txBody>
          <a:bodyPr wrap="square" rtlCol="0" anchor="t"/>
          <a:lstStyle/>
          <a:p>
            <a:pPr marL="0" indent="0">
              <a:lnSpc>
                <a:spcPct val="150000"/>
              </a:lnSpc>
              <a:buNone/>
            </a:pPr>
            <a:r>
              <a:rPr lang="en-US" sz="1900" b="1" dirty="0">
                <a:solidFill>
                  <a:srgbClr val="21225A"/>
                </a:solidFill>
                <a:latin typeface="Calibri" pitchFamily="34" charset="0"/>
                <a:ea typeface="Calibri" pitchFamily="34" charset="-122"/>
                <a:cs typeface="Calibri" pitchFamily="34" charset="-120"/>
              </a:rPr>
              <a:t>Dr Lesedi Senamele Matlala, PhD</a:t>
            </a:r>
            <a:endParaRPr lang="en-US" sz="1900" dirty="0"/>
          </a:p>
          <a:p>
            <a:pPr marL="0" indent="0">
              <a:lnSpc>
                <a:spcPct val="135000"/>
              </a:lnSpc>
              <a:buNone/>
            </a:pPr>
            <a:r>
              <a:rPr lang="en-US" sz="1350" dirty="0">
                <a:solidFill>
                  <a:srgbClr val="5B5B6E"/>
                </a:solidFill>
                <a:latin typeface="Calibri" pitchFamily="34" charset="0"/>
                <a:ea typeface="Calibri" pitchFamily="34" charset="-122"/>
                <a:cs typeface="Calibri" pitchFamily="34" charset="-120"/>
              </a:rPr>
              <a:t>Chairperson | SAMEA</a:t>
            </a:r>
            <a:endParaRPr lang="en-US" sz="1900" dirty="0"/>
          </a:p>
          <a:p>
            <a:pPr marL="0" indent="0">
              <a:lnSpc>
                <a:spcPct val="135000"/>
              </a:lnSpc>
              <a:buNone/>
            </a:pPr>
            <a:r>
              <a:rPr lang="en-US" sz="1350" dirty="0">
                <a:solidFill>
                  <a:srgbClr val="5B5B6E"/>
                </a:solidFill>
                <a:latin typeface="Calibri" pitchFamily="34" charset="0"/>
                <a:ea typeface="Calibri" pitchFamily="34" charset="-122"/>
                <a:cs typeface="Calibri" pitchFamily="34" charset="-120"/>
              </a:rPr>
              <a:t>Senior Lecturer | University of Johannesburg</a:t>
            </a:r>
            <a:endParaRPr lang="en-US" sz="1900" dirty="0"/>
          </a:p>
        </p:txBody>
      </p:sp>
      <p:sp>
        <p:nvSpPr>
          <p:cNvPr id="9" name="Shape 5"/>
          <p:cNvSpPr/>
          <p:nvPr/>
        </p:nvSpPr>
        <p:spPr>
          <a:xfrm>
            <a:off x="7441932" y="4971242"/>
            <a:ext cx="3950368" cy="594360"/>
          </a:xfrm>
          <a:prstGeom prst="roundRect">
            <a:avLst>
              <a:gd name="adj" fmla="val 15385"/>
            </a:avLst>
          </a:prstGeom>
          <a:solidFill>
            <a:srgbClr val="F7F7F9"/>
          </a:solidFill>
          <a:ln/>
        </p:spPr>
        <p:txBody>
          <a:bodyPr/>
          <a:lstStyle/>
          <a:p>
            <a:endParaRPr lang="en-US"/>
          </a:p>
        </p:txBody>
      </p:sp>
      <p:sp>
        <p:nvSpPr>
          <p:cNvPr id="10" name="Text 6"/>
          <p:cNvSpPr/>
          <p:nvPr/>
        </p:nvSpPr>
        <p:spPr>
          <a:xfrm>
            <a:off x="7624812" y="4971242"/>
            <a:ext cx="457200" cy="594360"/>
          </a:xfrm>
          <a:prstGeom prst="rect">
            <a:avLst/>
          </a:prstGeom>
          <a:noFill/>
          <a:ln/>
        </p:spPr>
        <p:txBody>
          <a:bodyPr wrap="square" rtlCol="0" anchor="ctr"/>
          <a:lstStyle/>
          <a:p>
            <a:pPr marL="0" indent="0">
              <a:buNone/>
            </a:pPr>
            <a:r>
              <a:rPr lang="en-US" sz="1600" dirty="0">
                <a:solidFill>
                  <a:srgbClr val="000000"/>
                </a:solidFill>
              </a:rPr>
              <a:t>✉️</a:t>
            </a:r>
            <a:endParaRPr lang="en-US" sz="1600" dirty="0"/>
          </a:p>
        </p:txBody>
      </p:sp>
      <p:sp>
        <p:nvSpPr>
          <p:cNvPr id="11" name="Text 7"/>
          <p:cNvSpPr/>
          <p:nvPr/>
        </p:nvSpPr>
        <p:spPr>
          <a:xfrm>
            <a:off x="8127732" y="4971242"/>
            <a:ext cx="2338137" cy="594360"/>
          </a:xfrm>
          <a:prstGeom prst="rect">
            <a:avLst/>
          </a:prstGeom>
          <a:noFill/>
          <a:ln/>
        </p:spPr>
        <p:txBody>
          <a:bodyPr wrap="square" rtlCol="0" anchor="ctr"/>
          <a:lstStyle/>
          <a:p>
            <a:pPr marL="0" indent="0">
              <a:buNone/>
            </a:pPr>
            <a:r>
              <a:rPr lang="en-US" sz="1300" b="1" dirty="0">
                <a:solidFill>
                  <a:srgbClr val="21225A"/>
                </a:solidFill>
                <a:latin typeface="Calibri" pitchFamily="34" charset="0"/>
                <a:ea typeface="Calibri" pitchFamily="34" charset="-122"/>
                <a:cs typeface="Calibri" pitchFamily="34" charset="-120"/>
              </a:rPr>
              <a:t>Email — available on request</a:t>
            </a:r>
            <a:endParaRPr lang="en-US" sz="1300" dirty="0"/>
          </a:p>
        </p:txBody>
      </p:sp>
      <p:sp>
        <p:nvSpPr>
          <p:cNvPr id="12" name="Shape 8"/>
          <p:cNvSpPr/>
          <p:nvPr/>
        </p:nvSpPr>
        <p:spPr>
          <a:xfrm>
            <a:off x="7441932" y="5748482"/>
            <a:ext cx="3950368" cy="594360"/>
          </a:xfrm>
          <a:prstGeom prst="roundRect">
            <a:avLst>
              <a:gd name="adj" fmla="val 15385"/>
            </a:avLst>
          </a:prstGeom>
          <a:solidFill>
            <a:srgbClr val="F7F7F9"/>
          </a:solidFill>
          <a:ln/>
        </p:spPr>
        <p:txBody>
          <a:bodyPr/>
          <a:lstStyle/>
          <a:p>
            <a:endParaRPr lang="en-US"/>
          </a:p>
        </p:txBody>
      </p:sp>
      <p:sp>
        <p:nvSpPr>
          <p:cNvPr id="13" name="Text 9"/>
          <p:cNvSpPr/>
          <p:nvPr/>
        </p:nvSpPr>
        <p:spPr>
          <a:xfrm>
            <a:off x="7624812" y="5748482"/>
            <a:ext cx="457200" cy="594360"/>
          </a:xfrm>
          <a:prstGeom prst="rect">
            <a:avLst/>
          </a:prstGeom>
          <a:noFill/>
          <a:ln/>
        </p:spPr>
        <p:txBody>
          <a:bodyPr wrap="square" rtlCol="0" anchor="ctr"/>
          <a:lstStyle/>
          <a:p>
            <a:pPr marL="0" indent="0">
              <a:buNone/>
            </a:pPr>
            <a:r>
              <a:rPr lang="en-US" sz="1600" dirty="0">
                <a:solidFill>
                  <a:srgbClr val="000000"/>
                </a:solidFill>
              </a:rPr>
              <a:t>🔗</a:t>
            </a:r>
            <a:endParaRPr lang="en-US" sz="1600" dirty="0"/>
          </a:p>
        </p:txBody>
      </p:sp>
      <p:sp>
        <p:nvSpPr>
          <p:cNvPr id="14" name="Text 10"/>
          <p:cNvSpPr/>
          <p:nvPr/>
        </p:nvSpPr>
        <p:spPr>
          <a:xfrm>
            <a:off x="8127732" y="5748482"/>
            <a:ext cx="3023937" cy="594360"/>
          </a:xfrm>
          <a:prstGeom prst="rect">
            <a:avLst/>
          </a:prstGeom>
          <a:noFill/>
          <a:ln/>
        </p:spPr>
        <p:txBody>
          <a:bodyPr wrap="square" rtlCol="0" anchor="ctr"/>
          <a:lstStyle/>
          <a:p>
            <a:pPr marL="0" indent="0">
              <a:buNone/>
            </a:pPr>
            <a:r>
              <a:rPr lang="en-US" sz="1300" b="1" dirty="0">
                <a:solidFill>
                  <a:srgbClr val="21225A"/>
                </a:solidFill>
                <a:latin typeface="Calibri" pitchFamily="34" charset="0"/>
                <a:ea typeface="Calibri" pitchFamily="34" charset="-122"/>
                <a:cs typeface="Calibri" pitchFamily="34" charset="-120"/>
              </a:rPr>
              <a:t>LinkedIn — Dr Lesedi Senamele Matlala</a:t>
            </a:r>
            <a:endParaRPr lang="en-US" sz="1300" dirty="0"/>
          </a:p>
        </p:txBody>
      </p:sp>
      <p:sp>
        <p:nvSpPr>
          <p:cNvPr id="15" name="Text 11"/>
          <p:cNvSpPr/>
          <p:nvPr/>
        </p:nvSpPr>
        <p:spPr>
          <a:xfrm>
            <a:off x="544068" y="6400800"/>
            <a:ext cx="11201400" cy="365760"/>
          </a:xfrm>
          <a:prstGeom prst="rect">
            <a:avLst/>
          </a:prstGeom>
          <a:noFill/>
          <a:ln/>
        </p:spPr>
        <p:txBody>
          <a:bodyPr wrap="square" rtlCol="0" anchor="ctr"/>
          <a:lstStyle/>
          <a:p>
            <a:pPr marL="0" indent="0" algn="ctr">
              <a:buNone/>
            </a:pPr>
            <a:r>
              <a:rPr lang="en-US" sz="1400" i="1" dirty="0">
                <a:solidFill>
                  <a:srgbClr val="FDAE39"/>
                </a:solidFill>
                <a:latin typeface="Calibri" pitchFamily="34" charset="0"/>
                <a:ea typeface="Calibri" pitchFamily="34" charset="-122"/>
                <a:cs typeface="Calibri" pitchFamily="34" charset="-120"/>
              </a:rPr>
              <a:t>Thank you for your time and engagement.</a:t>
            </a:r>
            <a:endParaRPr lang="en-US" sz="1400" dirty="0">
              <a:solidFill>
                <a:srgbClr val="FDAE39"/>
              </a:solidFill>
            </a:endParaRPr>
          </a:p>
        </p:txBody>
      </p:sp>
      <p:sp>
        <p:nvSpPr>
          <p:cNvPr id="17" name="Shape 1">
            <a:extLst>
              <a:ext uri="{FF2B5EF4-FFF2-40B4-BE49-F238E27FC236}">
                <a16:creationId xmlns:a16="http://schemas.microsoft.com/office/drawing/2014/main" id="{63C8214F-8BC5-9450-276A-5E2665DC0736}"/>
              </a:ext>
            </a:extLst>
          </p:cNvPr>
          <p:cNvSpPr/>
          <p:nvPr/>
        </p:nvSpPr>
        <p:spPr>
          <a:xfrm>
            <a:off x="-2743200" y="4521200"/>
            <a:ext cx="5486400" cy="5486400"/>
          </a:xfrm>
          <a:prstGeom prst="ellipse">
            <a:avLst/>
          </a:prstGeom>
          <a:solidFill>
            <a:srgbClr val="FDAE39"/>
          </a:solidFill>
          <a:ln/>
        </p:spPr>
        <p:txBody>
          <a:bodyPr/>
          <a:lstStyle/>
          <a:p>
            <a:endParaRPr lang="en-US"/>
          </a:p>
        </p:txBody>
      </p:sp>
      <p:sp>
        <p:nvSpPr>
          <p:cNvPr id="18" name="Shape 2">
            <a:extLst>
              <a:ext uri="{FF2B5EF4-FFF2-40B4-BE49-F238E27FC236}">
                <a16:creationId xmlns:a16="http://schemas.microsoft.com/office/drawing/2014/main" id="{E9A437FB-FED3-CEB0-6B95-2C98118A81ED}"/>
              </a:ext>
            </a:extLst>
          </p:cNvPr>
          <p:cNvSpPr/>
          <p:nvPr/>
        </p:nvSpPr>
        <p:spPr>
          <a:xfrm>
            <a:off x="-2107932" y="5252720"/>
            <a:ext cx="4023360" cy="4023360"/>
          </a:xfrm>
          <a:prstGeom prst="ellipse">
            <a:avLst/>
          </a:prstGeom>
          <a:solidFill>
            <a:srgbClr val="272861"/>
          </a:solidFill>
          <a:ln/>
        </p:spPr>
        <p:txBody>
          <a:bodyPr/>
          <a:lstStyle/>
          <a:p>
            <a:endParaRPr lang="en-US"/>
          </a:p>
        </p:txBody>
      </p:sp>
      <p:sp>
        <p:nvSpPr>
          <p:cNvPr id="23" name="Text 4">
            <a:extLst>
              <a:ext uri="{FF2B5EF4-FFF2-40B4-BE49-F238E27FC236}">
                <a16:creationId xmlns:a16="http://schemas.microsoft.com/office/drawing/2014/main" id="{22C4A802-4091-4027-1830-EFE8E4151EE3}"/>
              </a:ext>
            </a:extLst>
          </p:cNvPr>
          <p:cNvSpPr/>
          <p:nvPr/>
        </p:nvSpPr>
        <p:spPr>
          <a:xfrm>
            <a:off x="937260" y="1330482"/>
            <a:ext cx="5181600" cy="822960"/>
          </a:xfrm>
          <a:prstGeom prst="rect">
            <a:avLst/>
          </a:prstGeom>
          <a:noFill/>
          <a:ln/>
        </p:spPr>
        <p:txBody>
          <a:bodyPr wrap="square" rtlCol="0" anchor="ctr"/>
          <a:lstStyle/>
          <a:p>
            <a:pPr marL="0" indent="0" algn="ctr">
              <a:buNone/>
            </a:pPr>
            <a:r>
              <a:rPr lang="en-US" sz="2800" i="1" dirty="0">
                <a:solidFill>
                  <a:srgbClr val="9AA0D6"/>
                </a:solidFill>
                <a:latin typeface="Cambria" pitchFamily="34" charset="0"/>
                <a:ea typeface="Cambria" pitchFamily="34" charset="-122"/>
                <a:cs typeface="Cambria" pitchFamily="34" charset="-120"/>
              </a:rPr>
              <a:t>Evaluation does not change governments.</a:t>
            </a:r>
            <a:endParaRPr lang="en-US" sz="2800" dirty="0"/>
          </a:p>
        </p:txBody>
      </p:sp>
      <p:sp>
        <p:nvSpPr>
          <p:cNvPr id="24" name="Text 5">
            <a:extLst>
              <a:ext uri="{FF2B5EF4-FFF2-40B4-BE49-F238E27FC236}">
                <a16:creationId xmlns:a16="http://schemas.microsoft.com/office/drawing/2014/main" id="{61823FBA-D6ED-6D3E-DC48-6BB81E0F39CB}"/>
              </a:ext>
            </a:extLst>
          </p:cNvPr>
          <p:cNvSpPr/>
          <p:nvPr/>
        </p:nvSpPr>
        <p:spPr>
          <a:xfrm>
            <a:off x="1516380" y="2184721"/>
            <a:ext cx="4023360" cy="2519838"/>
          </a:xfrm>
          <a:prstGeom prst="rect">
            <a:avLst/>
          </a:prstGeom>
          <a:noFill/>
          <a:ln/>
        </p:spPr>
        <p:txBody>
          <a:bodyPr wrap="square" rtlCol="0" anchor="ctr"/>
          <a:lstStyle/>
          <a:p>
            <a:pPr marL="0" indent="0" algn="ctr">
              <a:buNone/>
            </a:pPr>
            <a:r>
              <a:rPr lang="en-US" sz="3600" b="1" dirty="0">
                <a:solidFill>
                  <a:srgbClr val="002060"/>
                </a:solidFill>
                <a:latin typeface="Cambria" pitchFamily="34" charset="0"/>
                <a:ea typeface="Cambria" pitchFamily="34" charset="-122"/>
                <a:cs typeface="Cambria" pitchFamily="34" charset="-120"/>
              </a:rPr>
              <a:t>The use of evaluation changes governments.</a:t>
            </a:r>
            <a:endParaRPr lang="en-US" sz="3600"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TotalTime>
  <Words>2499</Words>
  <Application>Microsoft Macintosh PowerPoint</Application>
  <PresentationFormat>Widescreen</PresentationFormat>
  <Paragraphs>229</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Arial Narrow</vt:lpstr>
      <vt:lpstr>Calibri</vt:lpstr>
      <vt:lpstr>Cambria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Evaluation to Strengthen Programme Design, Planning, Implementation and Results</dc:title>
  <dc:subject>PptxGenJS Presentation</dc:subject>
  <dc:creator>SAMEA</dc:creator>
  <cp:lastModifiedBy>Matlala, Lesedi</cp:lastModifiedBy>
  <cp:revision>4</cp:revision>
  <dcterms:created xsi:type="dcterms:W3CDTF">2026-07-19T22:34:51Z</dcterms:created>
  <dcterms:modified xsi:type="dcterms:W3CDTF">2026-07-20T09:44:35Z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0d31be4-bb77-46d3-b866-62153466896a_Enabled">
    <vt:lpwstr>true</vt:lpwstr>
  </property>
  <property fmtid="{D5CDD505-2E9C-101B-9397-08002B2CF9AE}" pid="3" name="MSIP_Label_b0d31be4-bb77-46d3-b866-62153466896a_SetDate">
    <vt:lpwstr>2026-07-20T09:44:35Z</vt:lpwstr>
  </property>
  <property fmtid="{D5CDD505-2E9C-101B-9397-08002B2CF9AE}" pid="4" name="MSIP_Label_b0d31be4-bb77-46d3-b866-62153466896a_Method">
    <vt:lpwstr>Standard</vt:lpwstr>
  </property>
  <property fmtid="{D5CDD505-2E9C-101B-9397-08002B2CF9AE}" pid="5" name="MSIP_Label_b0d31be4-bb77-46d3-b866-62153466896a_Name">
    <vt:lpwstr>Public</vt:lpwstr>
  </property>
  <property fmtid="{D5CDD505-2E9C-101B-9397-08002B2CF9AE}" pid="6" name="MSIP_Label_b0d31be4-bb77-46d3-b866-62153466896a_SiteId">
    <vt:lpwstr>fa785acd-36ef-41bc-8a94-89841327e045</vt:lpwstr>
  </property>
  <property fmtid="{D5CDD505-2E9C-101B-9397-08002B2CF9AE}" pid="7" name="MSIP_Label_b0d31be4-bb77-46d3-b866-62153466896a_ActionId">
    <vt:lpwstr>0214e47c-8e1f-4a54-89a4-0d3fd6728fc7</vt:lpwstr>
  </property>
  <property fmtid="{D5CDD505-2E9C-101B-9397-08002B2CF9AE}" pid="8" name="MSIP_Label_b0d31be4-bb77-46d3-b866-62153466896a_ContentBits">
    <vt:lpwstr>0</vt:lpwstr>
  </property>
</Properties>
</file>