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omments/modernComment_1F3_69BA95AD.xml" ContentType="application/vnd.ms-powerpoint.comments+xml"/>
  <Override PartName="/ppt/comments/modernComment_1FD_88CDEBC3.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48" r:id="rId1"/>
  </p:sldMasterIdLst>
  <p:notesMasterIdLst>
    <p:notesMasterId r:id="rId21"/>
  </p:notesMasterIdLst>
  <p:handoutMasterIdLst>
    <p:handoutMasterId r:id="rId22"/>
  </p:handoutMasterIdLst>
  <p:sldIdLst>
    <p:sldId id="525" r:id="rId2"/>
    <p:sldId id="449" r:id="rId3"/>
    <p:sldId id="514" r:id="rId4"/>
    <p:sldId id="526" r:id="rId5"/>
    <p:sldId id="513" r:id="rId6"/>
    <p:sldId id="488" r:id="rId7"/>
    <p:sldId id="489" r:id="rId8"/>
    <p:sldId id="528" r:id="rId9"/>
    <p:sldId id="496" r:id="rId10"/>
    <p:sldId id="499" r:id="rId11"/>
    <p:sldId id="500" r:id="rId12"/>
    <p:sldId id="527" r:id="rId13"/>
    <p:sldId id="509" r:id="rId14"/>
    <p:sldId id="508" r:id="rId15"/>
    <p:sldId id="507" r:id="rId16"/>
    <p:sldId id="504" r:id="rId17"/>
    <p:sldId id="502" r:id="rId18"/>
    <p:sldId id="517" r:id="rId19"/>
    <p:sldId id="411" r:id="rId20"/>
  </p:sldIdLst>
  <p:sldSz cx="9906000" cy="6858000" type="A4"/>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7BBF11-4DF8-7499-39C9-99D273AADFCF}" name="Tshilidzi Madzivhandila" initials="TM" userId="S::TMadzivhandila@fanrpan.org::faed50bd-502e-4795-b9ae-b4c7d1126746"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F2B01E"/>
    <a:srgbClr val="2C5131"/>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9" autoAdjust="0"/>
    <p:restoredTop sz="94660"/>
  </p:normalViewPr>
  <p:slideViewPr>
    <p:cSldViewPr snapToGrid="0" snapToObjects="1">
      <p:cViewPr varScale="1">
        <p:scale>
          <a:sx n="72" d="100"/>
          <a:sy n="72" d="100"/>
        </p:scale>
        <p:origin x="1128" y="84"/>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8/10/relationships/authors" Target="authors.xml"/></Relationships>
</file>

<file path=ppt/comments/modernComment_1F3_69BA95AD.xml><?xml version="1.0" encoding="utf-8"?>
<p188:cmLst xmlns:a="http://schemas.openxmlformats.org/drawingml/2006/main" xmlns:r="http://schemas.openxmlformats.org/officeDocument/2006/relationships" xmlns:p188="http://schemas.microsoft.com/office/powerpoint/2018/8/main">
  <p188:cm id="{7C1B0233-1F69-5B4D-BC25-23A970FDC8C0}" authorId="{DF7BBF11-4DF8-7499-39C9-99D273AADFCF}" created="2026-07-19T11:35:54.402">
    <pc:sldMkLst xmlns:pc="http://schemas.microsoft.com/office/powerpoint/2013/main/command">
      <pc:docMk/>
      <pc:sldMk cId="1773835693" sldId="499"/>
    </pc:sldMkLst>
    <p188:txBody>
      <a:bodyPr/>
      <a:lstStyle/>
      <a:p>
        <a:r>
          <a:rPr lang="en-US"/>
          <a:t>Use the criteria as per headings of slide 12. I made similar comment to the draft report.</a:t>
        </a:r>
      </a:p>
    </p188:txBody>
  </p188:cm>
</p188:cmLst>
</file>

<file path=ppt/comments/modernComment_1FD_88CDEBC3.xml><?xml version="1.0" encoding="utf-8"?>
<p188:cmLst xmlns:a="http://schemas.openxmlformats.org/drawingml/2006/main" xmlns:r="http://schemas.openxmlformats.org/officeDocument/2006/relationships" xmlns:p188="http://schemas.microsoft.com/office/powerpoint/2018/8/main">
  <p188:cm id="{E98353F2-2743-8B42-B8B4-8E12358E8359}" authorId="{DF7BBF11-4DF8-7499-39C9-99D273AADFCF}" created="2026-07-19T11:38:30.211">
    <ac:txMkLst xmlns:ac="http://schemas.microsoft.com/office/drawing/2013/main/command">
      <pc:docMk xmlns:pc="http://schemas.microsoft.com/office/powerpoint/2013/main/command"/>
      <pc:sldMk xmlns:pc="http://schemas.microsoft.com/office/powerpoint/2013/main/command" cId="2295196611" sldId="509"/>
      <ac:spMk id="8" creationId="{EF6A9D2A-3389-4454-86EB-241C3EC4BFB5}"/>
      <ac:txMk cp="177" len="70">
        <ac:context len="390" hash="1923075793"/>
      </ac:txMk>
    </ac:txMkLst>
    <p188:pos x="8621795" y="2295470"/>
    <p188:txBody>
      <a:bodyPr/>
      <a:lstStyle/>
      <a:p>
        <a:r>
          <a:rPr lang="en-US"/>
          <a:t>Contradicts the weakness below.</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E6EB033A-F01D-0F44-A9D9-F5216CFE8F05}" type="datetimeFigureOut">
              <a:rPr lang="en-US" smtClean="0"/>
              <a:pPr/>
              <a:t>7/20/2026</a:t>
            </a:fld>
            <a:endParaRPr lang="en-US"/>
          </a:p>
        </p:txBody>
      </p:sp>
      <p:sp>
        <p:nvSpPr>
          <p:cNvPr id="4" name="Footer Placeholder 3"/>
          <p:cNvSpPr>
            <a:spLocks noGrp="1"/>
          </p:cNvSpPr>
          <p:nvPr>
            <p:ph type="ftr" sz="quarter" idx="2"/>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0D95C03F-A81D-6A45-B333-E7A057F1CD07}" type="slidenum">
              <a:rPr lang="en-US" smtClean="0"/>
              <a:pPr/>
              <a:t>‹#›</a:t>
            </a:fld>
            <a:endParaRPr lang="en-US"/>
          </a:p>
        </p:txBody>
      </p:sp>
    </p:spTree>
    <p:extLst>
      <p:ext uri="{BB962C8B-B14F-4D97-AF65-F5344CB8AC3E}">
        <p14:creationId xmlns:p14="http://schemas.microsoft.com/office/powerpoint/2010/main" val="25111955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73ED84F-C682-0947-9405-5F9E6CCC9BBC}" type="datetimeFigureOut">
              <a:rPr lang="en-US" smtClean="0"/>
              <a:pPr/>
              <a:t>7/20/2026</a:t>
            </a:fld>
            <a:endParaRPr lang="en-US"/>
          </a:p>
        </p:txBody>
      </p:sp>
      <p:sp>
        <p:nvSpPr>
          <p:cNvPr id="4" name="Slide Image Placeholder 3"/>
          <p:cNvSpPr>
            <a:spLocks noGrp="1" noRot="1" noChangeAspect="1"/>
          </p:cNvSpPr>
          <p:nvPr>
            <p:ph type="sldImg" idx="2"/>
          </p:nvPr>
        </p:nvSpPr>
        <p:spPr>
          <a:xfrm>
            <a:off x="708025" y="744538"/>
            <a:ext cx="537845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1F9D29D2-06BA-CD44-B037-CDB34617D45F}" type="slidenum">
              <a:rPr lang="en-US" smtClean="0"/>
              <a:pPr/>
              <a:t>‹#›</a:t>
            </a:fld>
            <a:endParaRPr lang="en-US"/>
          </a:p>
        </p:txBody>
      </p:sp>
    </p:spTree>
    <p:extLst>
      <p:ext uri="{BB962C8B-B14F-4D97-AF65-F5344CB8AC3E}">
        <p14:creationId xmlns:p14="http://schemas.microsoft.com/office/powerpoint/2010/main" val="38231941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C3B99E-D84F-42B9-9931-2DFE9D822557}" type="datetime1">
              <a:rPr lang="en-ZA" smtClean="0"/>
              <a:t>2026/07/20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52223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A7A1C0-C28C-4B81-A728-1248A54F5252}" type="datetime1">
              <a:rPr lang="en-ZA" smtClean="0"/>
              <a:t>2026/07/20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07694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AD84A7-98E8-4AAE-829F-6069997D152D}" type="datetime1">
              <a:rPr lang="en-ZA" smtClean="0"/>
              <a:t>2026/07/20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443492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A692ED-0357-4981-99A1-66F7522222DE}" type="datetime1">
              <a:rPr lang="en-ZA" smtClean="0"/>
              <a:t>2026/07/20</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104899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659B8D-5692-4BE4-B04B-A8BBDE6E3878}" type="datetime1">
              <a:rPr lang="en-ZA" smtClean="0"/>
              <a:t>2026/07/20</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771448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68DD54-DDE7-4F04-BCC0-95617E3316D1}" type="datetime1">
              <a:rPr lang="en-ZA" smtClean="0"/>
              <a:t>2026/07/20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298890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CA097-7737-49F3-AB25-7B6B7BED5B96}" type="datetime1">
              <a:rPr lang="en-ZA" smtClean="0"/>
              <a:t>2026/07/20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AC5568-C467-DA4E-A229-6C912B895CA4}" type="slidenum">
              <a:rPr lang="en-US" smtClean="0"/>
              <a:pPr/>
              <a:t>‹#›</a:t>
            </a:fld>
            <a:endParaRPr lang="en-US"/>
          </a:p>
        </p:txBody>
      </p:sp>
      <p:pic>
        <p:nvPicPr>
          <p:cNvPr id="6" name="Picture 5">
            <a:extLst>
              <a:ext uri="{FF2B5EF4-FFF2-40B4-BE49-F238E27FC236}">
                <a16:creationId xmlns:a16="http://schemas.microsoft.com/office/drawing/2014/main" id="{160788CE-FBCF-5F30-606C-C33278976B55}"/>
              </a:ext>
            </a:extLst>
          </p:cNvPr>
          <p:cNvPicPr>
            <a:picLocks noChangeAspect="1"/>
          </p:cNvPicPr>
          <p:nvPr userDrawn="1"/>
        </p:nvPicPr>
        <p:blipFill>
          <a:blip r:embed="rId2"/>
          <a:stretch>
            <a:fillRect/>
          </a:stretch>
        </p:blipFill>
        <p:spPr>
          <a:xfrm>
            <a:off x="-55732" y="1570027"/>
            <a:ext cx="9905999" cy="473365"/>
          </a:xfrm>
          <a:prstGeom prst="rect">
            <a:avLst/>
          </a:prstGeom>
        </p:spPr>
      </p:pic>
      <p:cxnSp>
        <p:nvCxnSpPr>
          <p:cNvPr id="7" name="Straight Connector 6">
            <a:extLst>
              <a:ext uri="{FF2B5EF4-FFF2-40B4-BE49-F238E27FC236}">
                <a16:creationId xmlns:a16="http://schemas.microsoft.com/office/drawing/2014/main" id="{750CE56D-00FF-51F1-67E3-A8337FE2DCBB}"/>
              </a:ext>
            </a:extLst>
          </p:cNvPr>
          <p:cNvCxnSpPr>
            <a:cxnSpLocks/>
          </p:cNvCxnSpPr>
          <p:nvPr userDrawn="1"/>
        </p:nvCxnSpPr>
        <p:spPr>
          <a:xfrm>
            <a:off x="-55732" y="1597616"/>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white background with green text&#10;&#10;AI-generated content may be incorrect.">
            <a:extLst>
              <a:ext uri="{FF2B5EF4-FFF2-40B4-BE49-F238E27FC236}">
                <a16:creationId xmlns:a16="http://schemas.microsoft.com/office/drawing/2014/main" id="{D50AB339-1F46-8AAE-D70F-30A370D348E8}"/>
              </a:ext>
            </a:extLst>
          </p:cNvPr>
          <p:cNvPicPr>
            <a:picLocks noChangeAspect="1"/>
          </p:cNvPicPr>
          <p:nvPr userDrawn="1"/>
        </p:nvPicPr>
        <p:blipFill>
          <a:blip r:embed="rId3"/>
          <a:stretch>
            <a:fillRect/>
          </a:stretch>
        </p:blipFill>
        <p:spPr>
          <a:xfrm>
            <a:off x="2602253" y="2095782"/>
            <a:ext cx="9507638" cy="6721476"/>
          </a:xfrm>
          <a:prstGeom prst="rect">
            <a:avLst/>
          </a:prstGeom>
        </p:spPr>
      </p:pic>
    </p:spTree>
    <p:extLst>
      <p:ext uri="{BB962C8B-B14F-4D97-AF65-F5344CB8AC3E}">
        <p14:creationId xmlns:p14="http://schemas.microsoft.com/office/powerpoint/2010/main" val="298096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40D400-4F79-425E-87EE-D2D4E7B50E8C}" type="datetime1">
              <a:rPr lang="en-ZA" smtClean="0"/>
              <a:t>2026/07/20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4000300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D09637-2C9D-45D8-AF9F-84CD203E4E09}" type="datetime1">
              <a:rPr lang="en-ZA" smtClean="0"/>
              <a:t>2026/07/20</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58577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5147C5-059A-4AD6-A52B-FF645B027231}" type="datetime1">
              <a:rPr lang="en-ZA" smtClean="0"/>
              <a:t>2026/07/20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82533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5B87A0-B627-424A-B85A-D7395A8AB0FD}" type="datetime1">
              <a:rPr lang="en-ZA" smtClean="0"/>
              <a:t>2026/07/20</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331853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descr="A white background with green text&#10;&#10;AI-generated content may be incorrect.">
            <a:extLst>
              <a:ext uri="{FF2B5EF4-FFF2-40B4-BE49-F238E27FC236}">
                <a16:creationId xmlns:a16="http://schemas.microsoft.com/office/drawing/2014/main" id="{1B137ADC-E8C6-6E74-7FD7-46ED6209FDBF}"/>
              </a:ext>
            </a:extLst>
          </p:cNvPr>
          <p:cNvPicPr>
            <a:picLocks noChangeAspect="1"/>
          </p:cNvPicPr>
          <p:nvPr userDrawn="1"/>
        </p:nvPicPr>
        <p:blipFill>
          <a:blip r:embed="rId13"/>
          <a:stretch>
            <a:fillRect/>
          </a:stretch>
        </p:blipFill>
        <p:spPr>
          <a:xfrm>
            <a:off x="0" y="-72551"/>
            <a:ext cx="9906000" cy="7003100"/>
          </a:xfrm>
          <a:prstGeom prst="rect">
            <a:avLst/>
          </a:prstGeom>
        </p:spPr>
      </p:pic>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C9251-40AA-49F6-BB0E-4A5D4D47201B}" type="datetime1">
              <a:rPr lang="en-ZA" smtClean="0"/>
              <a:t>2026/07/20</a:t>
            </a:fld>
            <a:endParaRPr lang="en-US"/>
          </a:p>
        </p:txBody>
      </p:sp>
      <p:sp>
        <p:nvSpPr>
          <p:cNvPr id="5" name="Footer Placeholder 4"/>
          <p:cNvSpPr>
            <a:spLocks noGrp="1"/>
          </p:cNvSpPr>
          <p:nvPr>
            <p:ph type="ftr" sz="quarter" idx="3"/>
          </p:nvPr>
        </p:nvSpPr>
        <p:spPr>
          <a:xfrm>
            <a:off x="627380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592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39AC5568-C467-DA4E-A229-6C912B895CA4}" type="slidenum">
              <a:rPr lang="en-US" smtClean="0"/>
              <a:pPr algn="ctr"/>
              <a:t>‹#›</a:t>
            </a:fld>
            <a:endParaRPr lang="en-US" dirty="0"/>
          </a:p>
        </p:txBody>
      </p:sp>
      <p:pic>
        <p:nvPicPr>
          <p:cNvPr id="11" name="Picture 10">
            <a:extLst>
              <a:ext uri="{FF2B5EF4-FFF2-40B4-BE49-F238E27FC236}">
                <a16:creationId xmlns:a16="http://schemas.microsoft.com/office/drawing/2014/main" id="{63887DB3-070C-C8E5-4D25-B57922D5E51C}"/>
              </a:ext>
            </a:extLst>
          </p:cNvPr>
          <p:cNvPicPr>
            <a:picLocks noChangeAspect="1"/>
          </p:cNvPicPr>
          <p:nvPr userDrawn="1"/>
        </p:nvPicPr>
        <p:blipFill>
          <a:blip r:embed="rId14"/>
          <a:stretch>
            <a:fillRect/>
          </a:stretch>
        </p:blipFill>
        <p:spPr>
          <a:xfrm>
            <a:off x="0" y="943432"/>
            <a:ext cx="9906000" cy="430073"/>
          </a:xfrm>
          <a:prstGeom prst="rect">
            <a:avLst/>
          </a:prstGeom>
        </p:spPr>
      </p:pic>
      <p:cxnSp>
        <p:nvCxnSpPr>
          <p:cNvPr id="12" name="Straight Connector 11">
            <a:extLst>
              <a:ext uri="{FF2B5EF4-FFF2-40B4-BE49-F238E27FC236}">
                <a16:creationId xmlns:a16="http://schemas.microsoft.com/office/drawing/2014/main" id="{399F3091-509B-8446-97B2-E94431BDFD9E}"/>
              </a:ext>
            </a:extLst>
          </p:cNvPr>
          <p:cNvCxnSpPr>
            <a:cxnSpLocks/>
          </p:cNvCxnSpPr>
          <p:nvPr userDrawn="1"/>
        </p:nvCxnSpPr>
        <p:spPr>
          <a:xfrm>
            <a:off x="0" y="1417638"/>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20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F3_69BA95AD.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FD_88CDEBC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PG POWERPOINT LR.jpg">
            <a:extLst>
              <a:ext uri="{FF2B5EF4-FFF2-40B4-BE49-F238E27FC236}">
                <a16:creationId xmlns:a16="http://schemas.microsoft.com/office/drawing/2014/main" id="{ECE46211-FC12-FAEF-9C6B-E2847EEDB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54"/>
            <a:ext cx="9906000" cy="2984500"/>
          </a:xfrm>
          <a:prstGeom prst="rect">
            <a:avLst/>
          </a:prstGeom>
        </p:spPr>
      </p:pic>
      <p:grpSp>
        <p:nvGrpSpPr>
          <p:cNvPr id="4" name="Group 3">
            <a:extLst>
              <a:ext uri="{FF2B5EF4-FFF2-40B4-BE49-F238E27FC236}">
                <a16:creationId xmlns:a16="http://schemas.microsoft.com/office/drawing/2014/main" id="{C98B6CBE-3A0B-BC63-6CB4-2161935126F8}"/>
              </a:ext>
            </a:extLst>
          </p:cNvPr>
          <p:cNvGrpSpPr/>
          <p:nvPr/>
        </p:nvGrpSpPr>
        <p:grpSpPr>
          <a:xfrm>
            <a:off x="5782732" y="2156774"/>
            <a:ext cx="3616679" cy="863755"/>
            <a:chOff x="5782732" y="2055173"/>
            <a:chExt cx="3894668" cy="930146"/>
          </a:xfrm>
        </p:grpSpPr>
        <p:sp>
          <p:nvSpPr>
            <p:cNvPr id="5" name="TextBox 4">
              <a:extLst>
                <a:ext uri="{FF2B5EF4-FFF2-40B4-BE49-F238E27FC236}">
                  <a16:creationId xmlns:a16="http://schemas.microsoft.com/office/drawing/2014/main" id="{92A8D7CB-2742-6115-9520-644F0D4EA841}"/>
                </a:ext>
              </a:extLst>
            </p:cNvPr>
            <p:cNvSpPr txBox="1"/>
            <p:nvPr/>
          </p:nvSpPr>
          <p:spPr>
            <a:xfrm>
              <a:off x="6779713" y="2055173"/>
              <a:ext cx="2197730" cy="574484"/>
            </a:xfrm>
            <a:prstGeom prst="rect">
              <a:avLst/>
            </a:prstGeom>
            <a:noFill/>
          </p:spPr>
          <p:txBody>
            <a:bodyPr wrap="square" rtlCol="0">
              <a:spAutoFit/>
            </a:bodyPr>
            <a:lstStyle/>
            <a:p>
              <a:r>
                <a:rPr lang="en-GB" sz="1600" cap="all" baseline="30000" dirty="0">
                  <a:solidFill>
                    <a:srgbClr val="F2B01E"/>
                  </a:solidFill>
                  <a:latin typeface="Arial"/>
                  <a:cs typeface="Arial"/>
                </a:rPr>
                <a:t>when the sun rises</a:t>
              </a:r>
            </a:p>
            <a:p>
              <a:endParaRPr lang="en-US" dirty="0">
                <a:solidFill>
                  <a:srgbClr val="F2B01E"/>
                </a:solidFill>
              </a:endParaRPr>
            </a:p>
          </p:txBody>
        </p:sp>
        <p:sp>
          <p:nvSpPr>
            <p:cNvPr id="6" name="TextBox 5">
              <a:extLst>
                <a:ext uri="{FF2B5EF4-FFF2-40B4-BE49-F238E27FC236}">
                  <a16:creationId xmlns:a16="http://schemas.microsoft.com/office/drawing/2014/main" id="{992799D4-9B89-8B2C-0B98-E04F427019B6}"/>
                </a:ext>
              </a:extLst>
            </p:cNvPr>
            <p:cNvSpPr txBox="1"/>
            <p:nvPr/>
          </p:nvSpPr>
          <p:spPr>
            <a:xfrm>
              <a:off x="5782732" y="2308211"/>
              <a:ext cx="3894668" cy="677108"/>
            </a:xfrm>
            <a:prstGeom prst="rect">
              <a:avLst/>
            </a:prstGeom>
            <a:noFill/>
          </p:spPr>
          <p:txBody>
            <a:bodyPr wrap="square" rtlCol="0">
              <a:spAutoFit/>
            </a:bodyPr>
            <a:lstStyle/>
            <a:p>
              <a:pPr algn="ctr"/>
              <a:r>
                <a:rPr lang="en-GB" sz="2400" cap="all" baseline="30000" dirty="0">
                  <a:solidFill>
                    <a:schemeClr val="bg1"/>
                  </a:solidFill>
                  <a:latin typeface="Arial"/>
                  <a:cs typeface="Arial"/>
                </a:rPr>
                <a:t>we work hard to deliver</a:t>
              </a:r>
            </a:p>
            <a:p>
              <a:endParaRPr lang="en-US" dirty="0">
                <a:solidFill>
                  <a:schemeClr val="bg1"/>
                </a:solidFill>
              </a:endParaRPr>
            </a:p>
          </p:txBody>
        </p:sp>
      </p:grpSp>
      <p:sp>
        <p:nvSpPr>
          <p:cNvPr id="2" name="Content Placeholder 4">
            <a:extLst>
              <a:ext uri="{FF2B5EF4-FFF2-40B4-BE49-F238E27FC236}">
                <a16:creationId xmlns:a16="http://schemas.microsoft.com/office/drawing/2014/main" id="{3E445EA9-B6D8-B53A-2491-9EB2ADAB9E9B}"/>
              </a:ext>
            </a:extLst>
          </p:cNvPr>
          <p:cNvSpPr txBox="1">
            <a:spLocks/>
          </p:cNvSpPr>
          <p:nvPr/>
        </p:nvSpPr>
        <p:spPr>
          <a:xfrm>
            <a:off x="495300" y="3429000"/>
            <a:ext cx="8915400" cy="2697164"/>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000" b="1" dirty="0">
                <a:solidFill>
                  <a:srgbClr val="2C5131"/>
                </a:solidFill>
              </a:rPr>
              <a:t>The Mpumalanga Evaluation Experience (2020–2025) </a:t>
            </a:r>
            <a:endParaRPr lang="en-US" sz="3000" b="1" dirty="0">
              <a:solidFill>
                <a:srgbClr val="2C5131"/>
              </a:solidFill>
              <a:latin typeface="Century Gothic" panose="020B0502020202020204" pitchFamily="34" charset="0"/>
              <a:cs typeface="Arial" panose="020B0604020202020204" pitchFamily="34" charset="0"/>
            </a:endParaRPr>
          </a:p>
          <a:p>
            <a:pPr marL="0" indent="0">
              <a:buNone/>
            </a:pPr>
            <a:r>
              <a:rPr lang="en-US" sz="2600" b="1" dirty="0">
                <a:solidFill>
                  <a:srgbClr val="2C5131"/>
                </a:solidFill>
              </a:rPr>
              <a:t>Successes, Challenges &amp; Lessons Learned </a:t>
            </a:r>
            <a:br>
              <a:rPr lang="en-US" sz="1800" b="1" dirty="0">
                <a:solidFill>
                  <a:srgbClr val="2C5131"/>
                </a:solidFill>
              </a:rPr>
            </a:br>
            <a:endParaRPr lang="en-US" sz="1700" b="1" dirty="0">
              <a:latin typeface="Century Gothic" panose="020B0502020202020204" pitchFamily="34" charset="0"/>
              <a:cs typeface="Arial" panose="020B0604020202020204" pitchFamily="34" charset="0"/>
            </a:endParaRPr>
          </a:p>
          <a:p>
            <a:pPr marL="0" indent="0">
              <a:buFont typeface="Arial"/>
              <a:buNone/>
            </a:pPr>
            <a:r>
              <a:rPr lang="en-US" dirty="0">
                <a:solidFill>
                  <a:srgbClr val="2C5131"/>
                </a:solidFill>
              </a:rPr>
              <a:t> </a:t>
            </a:r>
            <a:endParaRPr lang="en-US" dirty="0">
              <a:solidFill>
                <a:srgbClr val="F2B01E"/>
              </a:solidFill>
            </a:endParaRPr>
          </a:p>
          <a:p>
            <a:pPr marL="0" indent="0">
              <a:buNone/>
            </a:pPr>
            <a:r>
              <a:rPr lang="en-US" b="1" dirty="0">
                <a:solidFill>
                  <a:srgbClr val="F2B01E"/>
                </a:solidFill>
              </a:rPr>
              <a:t>Venue: Nkangala District Municipality, Middelburg</a:t>
            </a:r>
          </a:p>
          <a:p>
            <a:pPr marL="0" indent="0">
              <a:buNone/>
            </a:pPr>
            <a:r>
              <a:rPr lang="en-US" b="1" dirty="0">
                <a:solidFill>
                  <a:srgbClr val="F2B01E"/>
                </a:solidFill>
              </a:rPr>
              <a:t>Date: 23 July 2026</a:t>
            </a:r>
          </a:p>
          <a:p>
            <a:pPr marL="0" indent="0">
              <a:buFont typeface="Arial"/>
              <a:buNone/>
            </a:pPr>
            <a:endParaRPr lang="en-US" dirty="0">
              <a:solidFill>
                <a:srgbClr val="F2B01E"/>
              </a:solidFill>
            </a:endParaRPr>
          </a:p>
        </p:txBody>
      </p:sp>
    </p:spTree>
    <p:extLst>
      <p:ext uri="{BB962C8B-B14F-4D97-AF65-F5344CB8AC3E}">
        <p14:creationId xmlns:p14="http://schemas.microsoft.com/office/powerpoint/2010/main" val="1617858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hidden="1"/>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p:cNvSpPr/>
          <p:nvPr/>
        </p:nvSpPr>
        <p:spPr>
          <a:xfrm>
            <a:off x="57875" y="981488"/>
            <a:ext cx="9906000" cy="830997"/>
          </a:xfrm>
          <a:prstGeom prst="rect">
            <a:avLst/>
          </a:prstGeom>
        </p:spPr>
        <p:txBody>
          <a:bodyPr wrap="square">
            <a:spAutoFit/>
          </a:bodyPr>
          <a:lstStyle/>
          <a:p>
            <a:pPr>
              <a:defRPr/>
            </a:pPr>
            <a:r>
              <a:rPr lang="en-ZA" sz="2400" b="1" dirty="0">
                <a:latin typeface="+mj-lt"/>
                <a:cs typeface="Arial" panose="020B0604020202020204" pitchFamily="34" charset="0"/>
              </a:rPr>
              <a:t>Presentation Layout</a:t>
            </a:r>
            <a:endParaRPr lang="en-ZA" sz="2400" dirty="0">
              <a:latin typeface="+mj-lt"/>
              <a:cs typeface="Arial" panose="020B0604020202020204" pitchFamily="34" charset="0"/>
            </a:endParaRPr>
          </a:p>
          <a:p>
            <a:pPr lvl="0">
              <a:defRPr/>
            </a:pPr>
            <a:endParaRPr lang="en-US" sz="2400" b="1" dirty="0">
              <a:solidFill>
                <a:sysClr val="windowText" lastClr="000000"/>
              </a:solidFill>
              <a:latin typeface="Arial" panose="020B0604020202020204" pitchFamily="34" charset="0"/>
              <a:cs typeface="Arial" panose="020B0604020202020204" pitchFamily="34" charset="0"/>
            </a:endParaRPr>
          </a:p>
        </p:txBody>
      </p:sp>
      <p:sp>
        <p:nvSpPr>
          <p:cNvPr id="3" name="TextBox 2"/>
          <p:cNvSpPr txBox="1"/>
          <p:nvPr/>
        </p:nvSpPr>
        <p:spPr>
          <a:xfrm>
            <a:off x="57875" y="1446402"/>
            <a:ext cx="9790250" cy="4924425"/>
          </a:xfrm>
          <a:prstGeom prst="rect">
            <a:avLst/>
          </a:prstGeom>
          <a:noFill/>
          <a:ln>
            <a:solidFill>
              <a:schemeClr val="tx1"/>
            </a:solidFill>
          </a:ln>
        </p:spPr>
        <p:txBody>
          <a:bodyPr wrap="square" rtlCol="0">
            <a:spAutoFit/>
          </a:bodyPr>
          <a:lstStyle/>
          <a:p>
            <a:pPr marL="457200" indent="-457200">
              <a:spcBef>
                <a:spcPts val="600"/>
              </a:spcBef>
              <a:buFont typeface="+mj-lt"/>
              <a:buAutoNum type="arabicPeriod"/>
            </a:pPr>
            <a:r>
              <a:rPr lang="en-ZA" sz="2400" dirty="0">
                <a:cs typeface="Calibri" panose="020F0502020204030204" pitchFamily="34" charset="0"/>
              </a:rPr>
              <a:t>Purpose of the Presentation </a:t>
            </a:r>
          </a:p>
          <a:p>
            <a:pPr marL="457200" indent="-457200">
              <a:spcBef>
                <a:spcPts val="600"/>
              </a:spcBef>
              <a:buFont typeface="+mj-lt"/>
              <a:buAutoNum type="arabicPeriod"/>
            </a:pPr>
            <a:r>
              <a:rPr lang="en-US" sz="2400" dirty="0">
                <a:cs typeface="Calibri" panose="020F0502020204030204" pitchFamily="34" charset="0"/>
              </a:rPr>
              <a:t>Background and Purpose of a Provincial Evaluation Plan</a:t>
            </a:r>
            <a:endParaRPr lang="en-ZA" sz="2400" dirty="0">
              <a:cs typeface="Calibri" panose="020F0502020204030204" pitchFamily="34" charset="0"/>
            </a:endParaRPr>
          </a:p>
          <a:p>
            <a:pPr marL="457200" indent="-457200">
              <a:spcBef>
                <a:spcPts val="600"/>
              </a:spcBef>
              <a:buFont typeface="+mj-lt"/>
              <a:buAutoNum type="arabicPeriod"/>
            </a:pPr>
            <a:r>
              <a:rPr lang="en-ZA" sz="2400" dirty="0">
                <a:cs typeface="Calibri" panose="020F0502020204030204" pitchFamily="34" charset="0"/>
              </a:rPr>
              <a:t>Context and Purpose of PEP 2020-2025 </a:t>
            </a:r>
          </a:p>
          <a:p>
            <a:pPr marL="457200" indent="-457200">
              <a:spcBef>
                <a:spcPts val="600"/>
              </a:spcBef>
              <a:buFont typeface="+mj-lt"/>
              <a:buAutoNum type="arabicPeriod"/>
            </a:pPr>
            <a:r>
              <a:rPr lang="en-US" sz="2400" dirty="0">
                <a:cs typeface="Calibri" panose="020F0502020204030204" pitchFamily="34" charset="0"/>
              </a:rPr>
              <a:t>2020-2025 PEP Evaluation Portfolio</a:t>
            </a:r>
            <a:endParaRPr lang="en-ZA" sz="2400" dirty="0">
              <a:cs typeface="Calibri" panose="020F0502020204030204" pitchFamily="34" charset="0"/>
            </a:endParaRPr>
          </a:p>
          <a:p>
            <a:pPr marL="457200" indent="-457200">
              <a:spcBef>
                <a:spcPts val="600"/>
              </a:spcBef>
              <a:buFont typeface="+mj-lt"/>
              <a:buAutoNum type="arabicPeriod"/>
            </a:pPr>
            <a:r>
              <a:rPr lang="en-US" sz="2400" dirty="0">
                <a:cs typeface="Calibri" panose="020F0502020204030204" pitchFamily="34" charset="0"/>
              </a:rPr>
              <a:t>2020-2025 PEP Review</a:t>
            </a:r>
            <a:endParaRPr lang="en-ZA" sz="2400" dirty="0">
              <a:cs typeface="Calibri" panose="020F0502020204030204" pitchFamily="34" charset="0"/>
            </a:endParaRPr>
          </a:p>
          <a:p>
            <a:pPr marL="457200" indent="-457200">
              <a:spcBef>
                <a:spcPts val="600"/>
              </a:spcBef>
              <a:buFont typeface="+mj-lt"/>
              <a:buAutoNum type="arabicPeriod"/>
            </a:pPr>
            <a:r>
              <a:rPr lang="en-US" sz="2400" dirty="0">
                <a:cs typeface="Calibri" panose="020F0502020204030204" pitchFamily="34" charset="0"/>
              </a:rPr>
              <a:t>Key Findings</a:t>
            </a:r>
            <a:endParaRPr lang="en-ZA" sz="2400" dirty="0">
              <a:cs typeface="Calibri" panose="020F0502020204030204" pitchFamily="34" charset="0"/>
            </a:endParaRPr>
          </a:p>
          <a:p>
            <a:pPr marL="457200" indent="-457200">
              <a:spcBef>
                <a:spcPts val="600"/>
              </a:spcBef>
              <a:buFont typeface="+mj-lt"/>
              <a:buAutoNum type="arabicPeriod"/>
            </a:pPr>
            <a:r>
              <a:rPr lang="en-ZA" sz="2400" dirty="0">
                <a:cs typeface="Calibri" panose="020F0502020204030204" pitchFamily="34" charset="0"/>
              </a:rPr>
              <a:t>Evaluation Success</a:t>
            </a:r>
          </a:p>
          <a:p>
            <a:pPr marL="457200" indent="-457200">
              <a:spcBef>
                <a:spcPts val="600"/>
              </a:spcBef>
              <a:buFont typeface="+mj-lt"/>
              <a:buAutoNum type="arabicPeriod"/>
            </a:pPr>
            <a:r>
              <a:rPr lang="en-US" sz="2400" dirty="0">
                <a:cs typeface="Calibri" panose="020F0502020204030204" pitchFamily="34" charset="0"/>
              </a:rPr>
              <a:t>E</a:t>
            </a:r>
            <a:r>
              <a:rPr lang="en-ZA" sz="2400" dirty="0">
                <a:cs typeface="Calibri" panose="020F0502020204030204" pitchFamily="34" charset="0"/>
              </a:rPr>
              <a:t>valuation Challenges</a:t>
            </a:r>
          </a:p>
          <a:p>
            <a:pPr marL="457200" indent="-457200">
              <a:spcBef>
                <a:spcPts val="600"/>
              </a:spcBef>
              <a:buFont typeface="+mj-lt"/>
              <a:buAutoNum type="arabicPeriod"/>
            </a:pPr>
            <a:r>
              <a:rPr lang="en-US" sz="2400" dirty="0">
                <a:cs typeface="Calibri" panose="020F0502020204030204" pitchFamily="34" charset="0"/>
              </a:rPr>
              <a:t>L</a:t>
            </a:r>
            <a:r>
              <a:rPr lang="en-ZA" sz="2400" dirty="0">
                <a:cs typeface="Calibri" panose="020F0502020204030204" pitchFamily="34" charset="0"/>
              </a:rPr>
              <a:t>essons Learnt</a:t>
            </a:r>
          </a:p>
          <a:p>
            <a:pPr marL="457200" indent="-457200">
              <a:spcBef>
                <a:spcPts val="600"/>
              </a:spcBef>
              <a:buFont typeface="+mj-lt"/>
              <a:buAutoNum type="arabicPeriod"/>
            </a:pPr>
            <a:r>
              <a:rPr lang="en-US" sz="2400" dirty="0">
                <a:cs typeface="Calibri" panose="020F0502020204030204" pitchFamily="34" charset="0"/>
              </a:rPr>
              <a:t>Recommendations for 2026-2030 PEP</a:t>
            </a:r>
          </a:p>
          <a:p>
            <a:pPr marL="457200" indent="-457200">
              <a:spcBef>
                <a:spcPts val="600"/>
              </a:spcBef>
              <a:buFont typeface="+mj-lt"/>
              <a:buAutoNum type="arabicPeriod"/>
            </a:pPr>
            <a:r>
              <a:rPr lang="en-US" sz="2400" dirty="0">
                <a:cs typeface="Calibri" panose="020F0502020204030204" pitchFamily="34" charset="0"/>
              </a:rPr>
              <a:t>Concluding Remarks</a:t>
            </a:r>
          </a:p>
        </p:txBody>
      </p:sp>
      <p:sp>
        <p:nvSpPr>
          <p:cNvPr id="9" name="Slide Number Placeholder 2"/>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2</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5CA60317-5E3B-AAAB-CC9F-7E36D4D773F2}"/>
              </a:ext>
            </a:extLst>
          </p:cNvPr>
          <p:cNvSpPr>
            <a:spLocks noGrp="1"/>
          </p:cNvSpPr>
          <p:nvPr>
            <p:ph type="sldNum" sz="quarter" idx="12"/>
          </p:nvPr>
        </p:nvSpPr>
        <p:spPr>
          <a:xfrm>
            <a:off x="3797300" y="6100042"/>
            <a:ext cx="2311400" cy="365125"/>
          </a:xfrm>
        </p:spPr>
        <p:txBody>
          <a:bodyPr/>
          <a:lstStyle/>
          <a:p>
            <a:fld id="{39AC5568-C467-DA4E-A229-6C912B895CA4}" type="slidenum">
              <a:rPr lang="en-US" smtClean="0"/>
              <a:pPr/>
              <a:t>2</a:t>
            </a:fld>
            <a:endParaRPr lang="en-US" dirty="0"/>
          </a:p>
        </p:txBody>
      </p:sp>
    </p:spTree>
    <p:extLst>
      <p:ext uri="{BB962C8B-B14F-4D97-AF65-F5344CB8AC3E}">
        <p14:creationId xmlns:p14="http://schemas.microsoft.com/office/powerpoint/2010/main" val="154275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72825-13A5-3F5B-36F7-F79546A41B76}"/>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0151AAC8-0471-8C27-D617-B25F4AA318A3}"/>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6CD497F2-E8DE-9076-1E4C-0E81EA959574}"/>
              </a:ext>
            </a:extLst>
          </p:cNvPr>
          <p:cNvSpPr/>
          <p:nvPr/>
        </p:nvSpPr>
        <p:spPr>
          <a:xfrm>
            <a:off x="57875" y="981488"/>
            <a:ext cx="9906000" cy="461665"/>
          </a:xfrm>
          <a:prstGeom prst="rect">
            <a:avLst/>
          </a:prstGeom>
        </p:spPr>
        <p:txBody>
          <a:bodyPr wrap="square">
            <a:spAutoFit/>
          </a:bodyPr>
          <a:lstStyle/>
          <a:p>
            <a:pPr>
              <a:defRPr/>
            </a:pPr>
            <a:r>
              <a:rPr lang="en-ZA" sz="2400" b="1" dirty="0">
                <a:latin typeface="+mj-lt"/>
                <a:cs typeface="Arial" panose="020B0604020202020204" pitchFamily="34" charset="0"/>
              </a:rPr>
              <a:t>1. Purpose of the Presentation </a:t>
            </a:r>
          </a:p>
        </p:txBody>
      </p:sp>
      <p:sp>
        <p:nvSpPr>
          <p:cNvPr id="9" name="Slide Number Placeholder 2">
            <a:extLst>
              <a:ext uri="{FF2B5EF4-FFF2-40B4-BE49-F238E27FC236}">
                <a16:creationId xmlns:a16="http://schemas.microsoft.com/office/drawing/2014/main" id="{5234438D-37A4-B745-51A1-0C4E73D5BEF7}"/>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3</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985A2E5F-1280-8A92-C9FB-128AC20534F8}"/>
              </a:ext>
            </a:extLst>
          </p:cNvPr>
          <p:cNvSpPr>
            <a:spLocks noGrp="1"/>
          </p:cNvSpPr>
          <p:nvPr>
            <p:ph type="sldNum" sz="quarter" idx="12"/>
          </p:nvPr>
        </p:nvSpPr>
        <p:spPr>
          <a:xfrm>
            <a:off x="3822700" y="6136266"/>
            <a:ext cx="2311400" cy="365125"/>
          </a:xfrm>
        </p:spPr>
        <p:txBody>
          <a:bodyPr/>
          <a:lstStyle/>
          <a:p>
            <a:fld id="{39AC5568-C467-DA4E-A229-6C912B895CA4}" type="slidenum">
              <a:rPr lang="en-US" smtClean="0"/>
              <a:pPr/>
              <a:t>3</a:t>
            </a:fld>
            <a:endParaRPr lang="en-US"/>
          </a:p>
        </p:txBody>
      </p:sp>
      <p:sp>
        <p:nvSpPr>
          <p:cNvPr id="7" name="Google Shape;159;p3">
            <a:extLst>
              <a:ext uri="{FF2B5EF4-FFF2-40B4-BE49-F238E27FC236}">
                <a16:creationId xmlns:a16="http://schemas.microsoft.com/office/drawing/2014/main" id="{342FDD89-1433-4F0B-990D-74B00EA01DCD}"/>
              </a:ext>
            </a:extLst>
          </p:cNvPr>
          <p:cNvSpPr txBox="1">
            <a:spLocks noGrp="1"/>
          </p:cNvSpPr>
          <p:nvPr/>
        </p:nvSpPr>
        <p:spPr>
          <a:xfrm>
            <a:off x="270176" y="1381598"/>
            <a:ext cx="9577949" cy="48363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0" indent="0">
              <a:buNone/>
            </a:pPr>
            <a:r>
              <a:rPr lang="en-ZA" sz="2400" dirty="0">
                <a:latin typeface="+mn-lt"/>
              </a:rPr>
              <a:t>The purpose of this presentation is to:</a:t>
            </a:r>
          </a:p>
          <a:p>
            <a:pPr indent="-342900">
              <a:buFont typeface="Wingdings" panose="05000000000000000000" pitchFamily="2" charset="2"/>
              <a:buChar char="q"/>
            </a:pPr>
            <a:r>
              <a:rPr lang="en-US" sz="2600" dirty="0">
                <a:latin typeface="+mn-lt"/>
              </a:rPr>
              <a:t>Share insights from the implementation of the Mpumalanga Provincial Evaluation Plan (PEP) 2020–2025 and strengthen the province’s evaluation culture through:</a:t>
            </a:r>
            <a:endParaRPr lang="en-ZA" sz="2600" dirty="0">
              <a:latin typeface="+mn-lt"/>
            </a:endParaRPr>
          </a:p>
          <a:p>
            <a:pPr lvl="1" indent="-342900">
              <a:buFont typeface="Wingdings" panose="05000000000000000000" pitchFamily="2" charset="2"/>
              <a:buChar char="q"/>
            </a:pPr>
            <a:r>
              <a:rPr lang="en-US" sz="2400" dirty="0">
                <a:latin typeface="+mn-lt"/>
              </a:rPr>
              <a:t>Reflecting on successes achieved through evidence-based evaluations.</a:t>
            </a:r>
          </a:p>
          <a:p>
            <a:pPr lvl="1" indent="-342900">
              <a:buFont typeface="Wingdings" panose="05000000000000000000" pitchFamily="2" charset="2"/>
              <a:buChar char="q"/>
            </a:pPr>
            <a:r>
              <a:rPr lang="en-US" sz="2400" dirty="0">
                <a:latin typeface="+mn-lt"/>
              </a:rPr>
              <a:t>Identify challenges encountered during implementation.</a:t>
            </a:r>
          </a:p>
          <a:p>
            <a:pPr lvl="1" indent="-342900">
              <a:buFont typeface="Wingdings" panose="05000000000000000000" pitchFamily="2" charset="2"/>
              <a:buChar char="q"/>
            </a:pPr>
            <a:r>
              <a:rPr lang="en-US" sz="2400" dirty="0">
                <a:latin typeface="+mn-lt"/>
              </a:rPr>
              <a:t>Highlighting lessons learned to inform future evaluation practice.</a:t>
            </a:r>
          </a:p>
          <a:p>
            <a:pPr lvl="1" indent="-342900">
              <a:buFont typeface="Wingdings" panose="05000000000000000000" pitchFamily="2" charset="2"/>
              <a:buChar char="q"/>
            </a:pPr>
            <a:r>
              <a:rPr lang="en-US" sz="2400" dirty="0">
                <a:latin typeface="+mn-lt"/>
              </a:rPr>
              <a:t>Guiding the development of the 2026–2030 Provincial Evaluation Plan.</a:t>
            </a:r>
          </a:p>
          <a:p>
            <a:pPr lvl="1" indent="-342900">
              <a:buFont typeface="Wingdings" panose="05000000000000000000" pitchFamily="2" charset="2"/>
              <a:buChar char="q"/>
            </a:pPr>
            <a:endParaRPr lang="en-ZA" sz="2400" dirty="0">
              <a:latin typeface="+mn-lt"/>
            </a:endParaRPr>
          </a:p>
          <a:p>
            <a:pPr marL="0" lvl="0" indent="0" algn="l" rtl="0">
              <a:lnSpc>
                <a:spcPct val="100000"/>
              </a:lnSpc>
              <a:spcBef>
                <a:spcPts val="0"/>
              </a:spcBef>
              <a:spcAft>
                <a:spcPts val="0"/>
              </a:spcAft>
              <a:buSzPts val="1600"/>
              <a:buNone/>
            </a:pPr>
            <a:endParaRPr dirty="0"/>
          </a:p>
          <a:p>
            <a:pPr marL="342900" lvl="0" indent="-241300" algn="l" rtl="0">
              <a:lnSpc>
                <a:spcPct val="100000"/>
              </a:lnSpc>
              <a:spcBef>
                <a:spcPts val="0"/>
              </a:spcBef>
              <a:spcAft>
                <a:spcPts val="0"/>
              </a:spcAft>
              <a:buSzPts val="1600"/>
              <a:buFont typeface="Noto Sans Symbols"/>
              <a:buNone/>
            </a:pPr>
            <a:endParaRPr sz="2000" dirty="0">
              <a:latin typeface="Century Gothic"/>
              <a:ea typeface="Century Gothic"/>
              <a:cs typeface="Century Gothic"/>
              <a:sym typeface="Century Gothic"/>
            </a:endParaRPr>
          </a:p>
          <a:p>
            <a:pPr marL="342900" lvl="0" indent="-241300" algn="l" rtl="0">
              <a:lnSpc>
                <a:spcPct val="100000"/>
              </a:lnSpc>
              <a:spcBef>
                <a:spcPts val="0"/>
              </a:spcBef>
              <a:spcAft>
                <a:spcPts val="0"/>
              </a:spcAft>
              <a:buSzPts val="1600"/>
              <a:buFont typeface="Noto Sans Symbols"/>
              <a:buNone/>
            </a:pPr>
            <a:endParaRPr sz="2000" dirty="0">
              <a:latin typeface="Century Gothic"/>
              <a:ea typeface="Century Gothic"/>
              <a:cs typeface="Century Gothic"/>
              <a:sym typeface="Century Gothic"/>
            </a:endParaRPr>
          </a:p>
          <a:p>
            <a:pPr marL="800100" lvl="1" indent="-241300" algn="l" rtl="0">
              <a:lnSpc>
                <a:spcPct val="100000"/>
              </a:lnSpc>
              <a:spcBef>
                <a:spcPts val="0"/>
              </a:spcBef>
              <a:spcAft>
                <a:spcPts val="0"/>
              </a:spcAft>
              <a:buSzPts val="1600"/>
              <a:buFont typeface="Noto Sans Symbols"/>
              <a:buNone/>
            </a:pPr>
            <a:endParaRPr sz="1800" dirty="0">
              <a:latin typeface="Century Gothic"/>
              <a:ea typeface="Century Gothic"/>
              <a:cs typeface="Century Gothic"/>
              <a:sym typeface="Century Gothic"/>
            </a:endParaRPr>
          </a:p>
          <a:p>
            <a:pPr marL="0" lvl="0" indent="0" algn="l" rtl="0">
              <a:lnSpc>
                <a:spcPct val="100000"/>
              </a:lnSpc>
              <a:spcBef>
                <a:spcPts val="0"/>
              </a:spcBef>
              <a:spcAft>
                <a:spcPts val="0"/>
              </a:spcAft>
              <a:buSzPts val="1600"/>
              <a:buNone/>
            </a:pPr>
            <a:endParaRPr sz="2000" dirty="0">
              <a:latin typeface="Century Gothic"/>
              <a:ea typeface="Century Gothic"/>
              <a:cs typeface="Century Gothic"/>
              <a:sym typeface="Century Gothic"/>
            </a:endParaRPr>
          </a:p>
        </p:txBody>
      </p:sp>
    </p:spTree>
    <p:extLst>
      <p:ext uri="{BB962C8B-B14F-4D97-AF65-F5344CB8AC3E}">
        <p14:creationId xmlns:p14="http://schemas.microsoft.com/office/powerpoint/2010/main" val="3181047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C8772-E11C-DBCC-9EDF-1897C1674B7F}"/>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8249E1F2-F082-5F3B-2CCA-FE2CC59E3170}"/>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3E36E310-90CB-084C-561F-2C47B022194C}"/>
              </a:ext>
            </a:extLst>
          </p:cNvPr>
          <p:cNvSpPr/>
          <p:nvPr/>
        </p:nvSpPr>
        <p:spPr>
          <a:xfrm>
            <a:off x="57875" y="981488"/>
            <a:ext cx="9906000" cy="461665"/>
          </a:xfrm>
          <a:prstGeom prst="rect">
            <a:avLst/>
          </a:prstGeom>
        </p:spPr>
        <p:txBody>
          <a:bodyPr wrap="square">
            <a:spAutoFit/>
          </a:bodyPr>
          <a:lstStyle/>
          <a:p>
            <a:pPr>
              <a:defRPr/>
            </a:pPr>
            <a:r>
              <a:rPr lang="en-ZA" sz="2400" b="1" dirty="0">
                <a:latin typeface="+mj-lt"/>
                <a:cs typeface="Arial" panose="020B0604020202020204" pitchFamily="34" charset="0"/>
              </a:rPr>
              <a:t>2. </a:t>
            </a:r>
            <a:r>
              <a:rPr lang="en-US" sz="2400" b="1" dirty="0">
                <a:latin typeface="+mj-lt"/>
                <a:cs typeface="Arial" panose="020B0604020202020204" pitchFamily="34" charset="0"/>
              </a:rPr>
              <a:t>Background &amp; Purpose of the Provincial Evaluation Plan (PEP)</a:t>
            </a:r>
            <a:r>
              <a:rPr lang="en-ZA" sz="2400" b="1" dirty="0">
                <a:latin typeface="+mj-lt"/>
                <a:cs typeface="Arial" panose="020B0604020202020204" pitchFamily="34" charset="0"/>
              </a:rPr>
              <a:t>  </a:t>
            </a:r>
            <a:endParaRPr lang="en-ZA" sz="2400" dirty="0">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8D0A3F8E-4FEF-889C-3F21-79DD5CF98923}"/>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4</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99659B10-A059-8293-1237-E7DFAB1974B3}"/>
              </a:ext>
            </a:extLst>
          </p:cNvPr>
          <p:cNvSpPr>
            <a:spLocks noGrp="1"/>
          </p:cNvSpPr>
          <p:nvPr>
            <p:ph type="sldNum" sz="quarter" idx="12"/>
          </p:nvPr>
        </p:nvSpPr>
        <p:spPr>
          <a:xfrm>
            <a:off x="3822700" y="6136266"/>
            <a:ext cx="2311400" cy="365125"/>
          </a:xfrm>
        </p:spPr>
        <p:txBody>
          <a:bodyPr/>
          <a:lstStyle/>
          <a:p>
            <a:fld id="{39AC5568-C467-DA4E-A229-6C912B895CA4}" type="slidenum">
              <a:rPr lang="en-US" smtClean="0"/>
              <a:pPr/>
              <a:t>4</a:t>
            </a:fld>
            <a:endParaRPr lang="en-US"/>
          </a:p>
        </p:txBody>
      </p:sp>
      <p:sp>
        <p:nvSpPr>
          <p:cNvPr id="7" name="Google Shape;159;p3">
            <a:extLst>
              <a:ext uri="{FF2B5EF4-FFF2-40B4-BE49-F238E27FC236}">
                <a16:creationId xmlns:a16="http://schemas.microsoft.com/office/drawing/2014/main" id="{565E1B5F-8553-55EF-F626-A58B55289C85}"/>
              </a:ext>
            </a:extLst>
          </p:cNvPr>
          <p:cNvSpPr txBox="1">
            <a:spLocks noGrp="1"/>
          </p:cNvSpPr>
          <p:nvPr/>
        </p:nvSpPr>
        <p:spPr>
          <a:xfrm>
            <a:off x="270176" y="1381598"/>
            <a:ext cx="9577949" cy="48363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lvl="0" indent="-457200">
              <a:spcBef>
                <a:spcPts val="0"/>
              </a:spcBef>
              <a:buSzPts val="1600"/>
              <a:buFont typeface="Wingdings" panose="05000000000000000000" pitchFamily="2" charset="2"/>
              <a:buChar char="q"/>
            </a:pPr>
            <a:r>
              <a:rPr lang="en-US" sz="2000" dirty="0">
                <a:latin typeface="+mn-lt"/>
              </a:rPr>
              <a:t>The National Evaluation Policy Framework (NEPF) developed in 2011 by (DPME) &amp; revised in 2019 serves as the guiding document for institutionalizing M&amp;E across government. </a:t>
            </a:r>
          </a:p>
          <a:p>
            <a:pPr lvl="0" indent="-457200">
              <a:spcBef>
                <a:spcPts val="0"/>
              </a:spcBef>
              <a:buSzPts val="1600"/>
              <a:buFont typeface="Wingdings" panose="05000000000000000000" pitchFamily="2" charset="2"/>
              <a:buChar char="q"/>
            </a:pPr>
            <a:r>
              <a:rPr lang="en-US" sz="2000" dirty="0">
                <a:latin typeface="+mn-lt"/>
              </a:rPr>
              <a:t>Its purpose is to strengthen accountability and improve service delivery by ensuring that decisions are informed by evidence.</a:t>
            </a:r>
          </a:p>
          <a:p>
            <a:pPr lvl="0" indent="-457200">
              <a:spcBef>
                <a:spcPts val="0"/>
              </a:spcBef>
              <a:buSzPts val="1600"/>
              <a:buFont typeface="Wingdings" panose="05000000000000000000" pitchFamily="2" charset="2"/>
              <a:buChar char="q"/>
            </a:pPr>
            <a:r>
              <a:rPr lang="en-US" sz="2000" dirty="0">
                <a:latin typeface="+mn-lt"/>
              </a:rPr>
              <a:t>The Offices of the Premiers (OTPs) are mandated to develop Provincial Evaluation Plans (PEPs).</a:t>
            </a:r>
          </a:p>
          <a:p>
            <a:pPr lvl="0" indent="-457200">
              <a:spcBef>
                <a:spcPts val="0"/>
              </a:spcBef>
              <a:buSzPts val="1600"/>
              <a:buFont typeface="Wingdings" panose="05000000000000000000" pitchFamily="2" charset="2"/>
              <a:buChar char="q"/>
            </a:pPr>
            <a:r>
              <a:rPr lang="en-US" sz="2000" dirty="0">
                <a:latin typeface="+mn-lt"/>
              </a:rPr>
              <a:t>Evaluations are approved through consultation with provincial oversight structures and sector stakeholders.</a:t>
            </a:r>
          </a:p>
          <a:p>
            <a:pPr lvl="0" indent="-457200">
              <a:spcBef>
                <a:spcPts val="0"/>
              </a:spcBef>
              <a:buSzPts val="1600"/>
              <a:buFont typeface="Wingdings" panose="05000000000000000000" pitchFamily="2" charset="2"/>
              <a:buChar char="q"/>
            </a:pPr>
            <a:r>
              <a:rPr lang="en-US" sz="2000" dirty="0">
                <a:latin typeface="+mn-lt"/>
              </a:rPr>
              <a:t>Conducted over a five-year cycle and aligned with:</a:t>
            </a:r>
          </a:p>
          <a:p>
            <a:pPr marL="800100" lvl="1" indent="-342900">
              <a:spcBef>
                <a:spcPts val="0"/>
              </a:spcBef>
              <a:buSzPts val="1600"/>
              <a:buFont typeface="Wingdings" panose="05000000000000000000" pitchFamily="2" charset="2"/>
              <a:buChar char="§"/>
            </a:pPr>
            <a:r>
              <a:rPr lang="en-US" sz="2000" dirty="0">
                <a:latin typeface="+mn-lt"/>
              </a:rPr>
              <a:t>Strategic plans</a:t>
            </a:r>
          </a:p>
          <a:p>
            <a:pPr marL="800100" lvl="1" indent="-342900">
              <a:spcBef>
                <a:spcPts val="0"/>
              </a:spcBef>
              <a:buSzPts val="1600"/>
              <a:buFont typeface="Wingdings" panose="05000000000000000000" pitchFamily="2" charset="2"/>
              <a:buChar char="§"/>
            </a:pPr>
            <a:r>
              <a:rPr lang="en-US" sz="2000" dirty="0">
                <a:latin typeface="+mn-lt"/>
              </a:rPr>
              <a:t>Provincial priorities</a:t>
            </a:r>
          </a:p>
          <a:p>
            <a:pPr marL="800100" lvl="1" indent="-342900">
              <a:spcBef>
                <a:spcPts val="0"/>
              </a:spcBef>
              <a:buSzPts val="1600"/>
              <a:buFont typeface="Wingdings" panose="05000000000000000000" pitchFamily="2" charset="2"/>
              <a:buChar char="§"/>
            </a:pPr>
            <a:r>
              <a:rPr lang="en-US" sz="2000" dirty="0">
                <a:latin typeface="+mn-lt"/>
              </a:rPr>
              <a:t>Budgeting processes</a:t>
            </a:r>
          </a:p>
          <a:p>
            <a:pPr marL="800100" lvl="1" indent="-342900">
              <a:spcBef>
                <a:spcPts val="0"/>
              </a:spcBef>
              <a:buSzPts val="1600"/>
              <a:buFont typeface="Wingdings" panose="05000000000000000000" pitchFamily="2" charset="2"/>
              <a:buChar char="§"/>
            </a:pPr>
            <a:r>
              <a:rPr lang="en-US" sz="2000" dirty="0">
                <a:latin typeface="+mn-lt"/>
              </a:rPr>
              <a:t>The broader Medium-Term Development Plan (MTDP)</a:t>
            </a:r>
          </a:p>
          <a:p>
            <a:pPr marL="457200" lvl="1" indent="0">
              <a:spcBef>
                <a:spcPts val="0"/>
              </a:spcBef>
              <a:buSzPts val="1600"/>
              <a:buNone/>
            </a:pPr>
            <a:endParaRPr lang="en-US" sz="2600" dirty="0">
              <a:latin typeface="+mn-lt"/>
            </a:endParaRPr>
          </a:p>
          <a:p>
            <a:pPr marL="0" lvl="0" indent="0" algn="l" rtl="0">
              <a:lnSpc>
                <a:spcPct val="100000"/>
              </a:lnSpc>
              <a:spcBef>
                <a:spcPts val="0"/>
              </a:spcBef>
              <a:spcAft>
                <a:spcPts val="0"/>
              </a:spcAft>
              <a:buSzPts val="1600"/>
              <a:buNone/>
            </a:pPr>
            <a:endParaRPr sz="2800" dirty="0">
              <a:latin typeface="+mn-lt"/>
            </a:endParaRPr>
          </a:p>
          <a:p>
            <a:pPr marL="0" lvl="0" indent="0" algn="l" rtl="0">
              <a:lnSpc>
                <a:spcPct val="100000"/>
              </a:lnSpc>
              <a:spcBef>
                <a:spcPts val="0"/>
              </a:spcBef>
              <a:spcAft>
                <a:spcPts val="0"/>
              </a:spcAft>
              <a:buSzPts val="1600"/>
              <a:buNone/>
            </a:pPr>
            <a:endParaRPr dirty="0"/>
          </a:p>
          <a:p>
            <a:pPr marL="342900" lvl="0" indent="-241300" algn="l" rtl="0">
              <a:lnSpc>
                <a:spcPct val="100000"/>
              </a:lnSpc>
              <a:spcBef>
                <a:spcPts val="0"/>
              </a:spcBef>
              <a:spcAft>
                <a:spcPts val="0"/>
              </a:spcAft>
              <a:buSzPts val="1600"/>
              <a:buFont typeface="Noto Sans Symbols"/>
              <a:buNone/>
            </a:pPr>
            <a:endParaRPr sz="2000" dirty="0">
              <a:latin typeface="Century Gothic"/>
              <a:ea typeface="Century Gothic"/>
              <a:cs typeface="Century Gothic"/>
              <a:sym typeface="Century Gothic"/>
            </a:endParaRPr>
          </a:p>
          <a:p>
            <a:pPr marL="342900" lvl="0" indent="-241300" algn="l" rtl="0">
              <a:lnSpc>
                <a:spcPct val="100000"/>
              </a:lnSpc>
              <a:spcBef>
                <a:spcPts val="0"/>
              </a:spcBef>
              <a:spcAft>
                <a:spcPts val="0"/>
              </a:spcAft>
              <a:buSzPts val="1600"/>
              <a:buFont typeface="Noto Sans Symbols"/>
              <a:buNone/>
            </a:pPr>
            <a:endParaRPr sz="2000" dirty="0">
              <a:latin typeface="Century Gothic"/>
              <a:ea typeface="Century Gothic"/>
              <a:cs typeface="Century Gothic"/>
              <a:sym typeface="Century Gothic"/>
            </a:endParaRPr>
          </a:p>
          <a:p>
            <a:pPr marL="800100" lvl="1" indent="-241300" algn="l" rtl="0">
              <a:lnSpc>
                <a:spcPct val="100000"/>
              </a:lnSpc>
              <a:spcBef>
                <a:spcPts val="0"/>
              </a:spcBef>
              <a:spcAft>
                <a:spcPts val="0"/>
              </a:spcAft>
              <a:buSzPts val="1600"/>
              <a:buFont typeface="Noto Sans Symbols"/>
              <a:buNone/>
            </a:pPr>
            <a:endParaRPr sz="1800" dirty="0">
              <a:latin typeface="Century Gothic"/>
              <a:ea typeface="Century Gothic"/>
              <a:cs typeface="Century Gothic"/>
              <a:sym typeface="Century Gothic"/>
            </a:endParaRPr>
          </a:p>
          <a:p>
            <a:pPr marL="0" lvl="0" indent="0" algn="l" rtl="0">
              <a:lnSpc>
                <a:spcPct val="100000"/>
              </a:lnSpc>
              <a:spcBef>
                <a:spcPts val="0"/>
              </a:spcBef>
              <a:spcAft>
                <a:spcPts val="0"/>
              </a:spcAft>
              <a:buSzPts val="1600"/>
              <a:buNone/>
            </a:pPr>
            <a:endParaRPr sz="2000" dirty="0">
              <a:latin typeface="Century Gothic"/>
              <a:ea typeface="Century Gothic"/>
              <a:cs typeface="Century Gothic"/>
              <a:sym typeface="Century Gothic"/>
            </a:endParaRPr>
          </a:p>
        </p:txBody>
      </p:sp>
    </p:spTree>
    <p:extLst>
      <p:ext uri="{BB962C8B-B14F-4D97-AF65-F5344CB8AC3E}">
        <p14:creationId xmlns:p14="http://schemas.microsoft.com/office/powerpoint/2010/main" val="191629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0BED0-BC52-200E-C55D-F976B8572875}"/>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EAC49009-D102-42B8-AF0B-9E7DD531BEE0}"/>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4F44D383-DB89-ED63-9846-D64A2D0927A0}"/>
              </a:ext>
            </a:extLst>
          </p:cNvPr>
          <p:cNvSpPr/>
          <p:nvPr/>
        </p:nvSpPr>
        <p:spPr>
          <a:xfrm>
            <a:off x="57875" y="981488"/>
            <a:ext cx="9906000" cy="461665"/>
          </a:xfrm>
          <a:prstGeom prst="rect">
            <a:avLst/>
          </a:prstGeom>
        </p:spPr>
        <p:txBody>
          <a:bodyPr wrap="square">
            <a:spAutoFit/>
          </a:bodyPr>
          <a:lstStyle/>
          <a:p>
            <a:pPr>
              <a:defRPr/>
            </a:pPr>
            <a:r>
              <a:rPr lang="en-ZA" sz="2400" b="1" dirty="0">
                <a:latin typeface="+mj-lt"/>
                <a:cs typeface="Arial" panose="020B0604020202020204" pitchFamily="34" charset="0"/>
              </a:rPr>
              <a:t>3. Context and Purpose of PEP 2020-2025</a:t>
            </a:r>
            <a:endParaRPr lang="en-ZA" sz="2400" dirty="0">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48A61B63-3C91-F896-7172-854124A902F3}"/>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5</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75B225CE-A03B-569E-A8BE-8B64E98A4DAA}"/>
              </a:ext>
            </a:extLst>
          </p:cNvPr>
          <p:cNvSpPr>
            <a:spLocks noGrp="1"/>
          </p:cNvSpPr>
          <p:nvPr>
            <p:ph type="sldNum" sz="quarter" idx="12"/>
          </p:nvPr>
        </p:nvSpPr>
        <p:spPr>
          <a:xfrm>
            <a:off x="3822700" y="6143194"/>
            <a:ext cx="2311400" cy="365125"/>
          </a:xfrm>
        </p:spPr>
        <p:txBody>
          <a:bodyPr/>
          <a:lstStyle/>
          <a:p>
            <a:fld id="{39AC5568-C467-DA4E-A229-6C912B895CA4}" type="slidenum">
              <a:rPr lang="en-US" smtClean="0"/>
              <a:pPr/>
              <a:t>5</a:t>
            </a:fld>
            <a:endParaRPr lang="en-US"/>
          </a:p>
        </p:txBody>
      </p:sp>
      <p:sp>
        <p:nvSpPr>
          <p:cNvPr id="8" name="Google Shape;166;p4">
            <a:extLst>
              <a:ext uri="{FF2B5EF4-FFF2-40B4-BE49-F238E27FC236}">
                <a16:creationId xmlns:a16="http://schemas.microsoft.com/office/drawing/2014/main" id="{F24E05BA-BB2F-47A4-B74E-631389AEF82F}"/>
              </a:ext>
            </a:extLst>
          </p:cNvPr>
          <p:cNvSpPr txBox="1">
            <a:spLocks noGrp="1"/>
          </p:cNvSpPr>
          <p:nvPr/>
        </p:nvSpPr>
        <p:spPr>
          <a:xfrm>
            <a:off x="225287" y="1570025"/>
            <a:ext cx="9448800" cy="4938294"/>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558800" indent="-457200">
              <a:spcBef>
                <a:spcPts val="0"/>
              </a:spcBef>
              <a:buSzPts val="1600"/>
              <a:buFont typeface="Wingdings" panose="05000000000000000000" pitchFamily="2" charset="2"/>
              <a:buChar char="q"/>
            </a:pPr>
            <a:r>
              <a:rPr lang="en-US" sz="2800" dirty="0">
                <a:latin typeface="+mn-lt"/>
                <a:ea typeface="Century Gothic"/>
                <a:cs typeface="Century Gothic"/>
                <a:sym typeface="Century Gothic"/>
              </a:rPr>
              <a:t>Builds on PEP 2016/17–2018/19, which was the first formal provincial evaluation framework developed in line with the NEPF (supported by GIZ which helped build provincial evaluation capacity).</a:t>
            </a:r>
          </a:p>
          <a:p>
            <a:pPr marL="558800" indent="-457200">
              <a:spcBef>
                <a:spcPts val="0"/>
              </a:spcBef>
              <a:buSzPts val="1600"/>
              <a:buFont typeface="Wingdings" panose="05000000000000000000" pitchFamily="2" charset="2"/>
              <a:buChar char="q"/>
            </a:pPr>
            <a:r>
              <a:rPr lang="en-US" sz="2800" dirty="0">
                <a:latin typeface="+mn-lt"/>
                <a:ea typeface="Century Gothic"/>
                <a:cs typeface="Century Gothic"/>
                <a:sym typeface="Century Gothic"/>
              </a:rPr>
              <a:t>PEP 2020–2025 was approved in May 2021</a:t>
            </a:r>
          </a:p>
          <a:p>
            <a:pPr marL="558800" indent="-457200">
              <a:spcBef>
                <a:spcPts val="0"/>
              </a:spcBef>
              <a:buSzPts val="1600"/>
              <a:buFont typeface="Wingdings" panose="05000000000000000000" pitchFamily="2" charset="2"/>
              <a:buChar char="q"/>
            </a:pPr>
            <a:r>
              <a:rPr lang="en-US" sz="2800" dirty="0">
                <a:latin typeface="+mn-lt"/>
                <a:ea typeface="Century Gothic"/>
                <a:cs typeface="Century Gothic"/>
                <a:sym typeface="Century Gothic"/>
              </a:rPr>
              <a:t>Was guided by the National Evaluation Policy Framework (NEPF)</a:t>
            </a:r>
          </a:p>
          <a:p>
            <a:pPr marL="558800" indent="-457200">
              <a:spcBef>
                <a:spcPts val="0"/>
              </a:spcBef>
              <a:buSzPts val="1600"/>
              <a:buFont typeface="Wingdings" panose="05000000000000000000" pitchFamily="2" charset="2"/>
              <a:buChar char="q"/>
            </a:pPr>
            <a:r>
              <a:rPr lang="en-US" sz="2800" dirty="0">
                <a:latin typeface="+mn-lt"/>
                <a:ea typeface="Century Gothic"/>
                <a:cs typeface="Century Gothic"/>
                <a:sym typeface="Century Gothic"/>
              </a:rPr>
              <a:t>Is aligned to the 2019-2024 Medium-Term Strategic Framework (MTSF) now called 2024-2029 Medium Term Development Plan (MTDP).</a:t>
            </a:r>
          </a:p>
          <a:p>
            <a:pPr marL="558800" indent="-457200">
              <a:spcBef>
                <a:spcPts val="0"/>
              </a:spcBef>
              <a:buSzPts val="1600"/>
              <a:buFont typeface="Wingdings" panose="05000000000000000000" pitchFamily="2" charset="2"/>
              <a:buChar char="q"/>
            </a:pPr>
            <a:r>
              <a:rPr lang="en-US" sz="2800" dirty="0">
                <a:latin typeface="+mn-lt"/>
                <a:ea typeface="Century Gothic"/>
                <a:cs typeface="Century Gothic"/>
                <a:sym typeface="Century Gothic"/>
              </a:rPr>
              <a:t>Purpose of PEP 2020–2025 to:</a:t>
            </a:r>
          </a:p>
          <a:p>
            <a:pPr marL="1016000" lvl="1" indent="-457200">
              <a:spcBef>
                <a:spcPts val="0"/>
              </a:spcBef>
              <a:buSzPts val="1600"/>
              <a:buFont typeface="Wingdings" panose="05000000000000000000" pitchFamily="2" charset="2"/>
              <a:buChar char="q"/>
            </a:pPr>
            <a:r>
              <a:rPr lang="en-US" sz="2600" dirty="0">
                <a:latin typeface="+mn-lt"/>
                <a:ea typeface="Century Gothic"/>
                <a:cs typeface="Century Gothic"/>
                <a:sym typeface="Century Gothic"/>
              </a:rPr>
              <a:t>Provide details of evaluations approved by the Provincial EXCO/ Cabinet as priority evaluations to be undertaken over a five-year period</a:t>
            </a:r>
          </a:p>
          <a:p>
            <a:pPr marL="1016000" lvl="1" indent="-457200">
              <a:spcBef>
                <a:spcPts val="0"/>
              </a:spcBef>
              <a:buSzPts val="1600"/>
              <a:buFont typeface="Wingdings" panose="05000000000000000000" pitchFamily="2" charset="2"/>
              <a:buChar char="q"/>
            </a:pPr>
            <a:r>
              <a:rPr lang="en-US" sz="2600" dirty="0">
                <a:latin typeface="+mn-lt"/>
                <a:ea typeface="Century Gothic"/>
                <a:cs typeface="Century Gothic"/>
                <a:sym typeface="Century Gothic"/>
              </a:rPr>
              <a:t>Advance evidence-based policymaking</a:t>
            </a:r>
          </a:p>
          <a:p>
            <a:pPr marL="1016000" lvl="1" indent="-457200">
              <a:spcBef>
                <a:spcPts val="0"/>
              </a:spcBef>
              <a:buSzPts val="1600"/>
              <a:buFont typeface="Wingdings" panose="05000000000000000000" pitchFamily="2" charset="2"/>
              <a:buChar char="q"/>
            </a:pPr>
            <a:r>
              <a:rPr lang="en-US" sz="2600" dirty="0">
                <a:latin typeface="+mn-lt"/>
                <a:ea typeface="Century Gothic"/>
                <a:cs typeface="Century Gothic"/>
                <a:sym typeface="Century Gothic"/>
              </a:rPr>
              <a:t>Strengthen service delivery across key sectors</a:t>
            </a:r>
          </a:p>
          <a:p>
            <a:pPr marL="1016000" lvl="1" indent="-457200">
              <a:spcBef>
                <a:spcPts val="0"/>
              </a:spcBef>
              <a:buSzPts val="1600"/>
              <a:buFont typeface="Wingdings" panose="05000000000000000000" pitchFamily="2" charset="2"/>
              <a:buChar char="q"/>
            </a:pPr>
            <a:r>
              <a:rPr lang="en-US" sz="2600" dirty="0">
                <a:latin typeface="+mn-lt"/>
                <a:ea typeface="Century Gothic"/>
                <a:cs typeface="Century Gothic"/>
                <a:sym typeface="Century Gothic"/>
              </a:rPr>
              <a:t>Emphasize accountability, learning, continuous improvement, and adaptive management</a:t>
            </a:r>
          </a:p>
          <a:p>
            <a:pPr marL="101600" indent="0">
              <a:spcBef>
                <a:spcPts val="0"/>
              </a:spcBef>
              <a:buSzPts val="1600"/>
              <a:buNone/>
            </a:pPr>
            <a:endParaRPr lang="en-US" sz="2800" dirty="0">
              <a:latin typeface="+mn-lt"/>
              <a:ea typeface="Century Gothic"/>
              <a:cs typeface="Century Gothic"/>
              <a:sym typeface="Century Gothic"/>
            </a:endParaRPr>
          </a:p>
          <a:p>
            <a:pPr marL="457200" lvl="0" indent="-355600" algn="l" rtl="0">
              <a:lnSpc>
                <a:spcPct val="100000"/>
              </a:lnSpc>
              <a:spcBef>
                <a:spcPts val="0"/>
              </a:spcBef>
              <a:spcAft>
                <a:spcPts val="0"/>
              </a:spcAft>
              <a:buSzPts val="1600"/>
              <a:buFont typeface="Noto Sans Symbols"/>
              <a:buChar char="❑"/>
            </a:pPr>
            <a:endParaRPr dirty="0">
              <a:latin typeface="+mj-lt"/>
            </a:endParaRPr>
          </a:p>
          <a:p>
            <a:pPr marL="457200" lvl="0" indent="-355600" algn="l" rtl="0">
              <a:lnSpc>
                <a:spcPct val="100000"/>
              </a:lnSpc>
              <a:spcBef>
                <a:spcPts val="0"/>
              </a:spcBef>
              <a:spcAft>
                <a:spcPts val="0"/>
              </a:spcAft>
              <a:buSzPts val="1600"/>
              <a:buFont typeface="Noto Sans Symbols"/>
              <a:buNone/>
            </a:pPr>
            <a:endParaRPr sz="2400" dirty="0">
              <a:latin typeface="Century Gothic"/>
              <a:ea typeface="Century Gothic"/>
              <a:cs typeface="Century Gothic"/>
              <a:sym typeface="Century Gothic"/>
            </a:endParaRPr>
          </a:p>
          <a:p>
            <a:pPr marL="457200" lvl="1" indent="0" algn="l" rtl="0">
              <a:lnSpc>
                <a:spcPct val="100000"/>
              </a:lnSpc>
              <a:spcBef>
                <a:spcPts val="0"/>
              </a:spcBef>
              <a:spcAft>
                <a:spcPts val="0"/>
              </a:spcAft>
              <a:buSzPts val="1600"/>
              <a:buNone/>
            </a:pPr>
            <a:endParaRPr sz="1800" dirty="0">
              <a:latin typeface="Century Gothic"/>
              <a:ea typeface="Century Gothic"/>
              <a:cs typeface="Century Gothic"/>
              <a:sym typeface="Century Gothic"/>
            </a:endParaRPr>
          </a:p>
        </p:txBody>
      </p:sp>
    </p:spTree>
    <p:extLst>
      <p:ext uri="{BB962C8B-B14F-4D97-AF65-F5344CB8AC3E}">
        <p14:creationId xmlns:p14="http://schemas.microsoft.com/office/powerpoint/2010/main" val="158887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941F-9D08-8580-B98B-94A07042B529}"/>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C6510EC1-4B00-B41A-970C-D1F68E5AE448}"/>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32B6D213-E9A2-6545-79F9-BE3C6E331309}"/>
              </a:ext>
            </a:extLst>
          </p:cNvPr>
          <p:cNvSpPr/>
          <p:nvPr/>
        </p:nvSpPr>
        <p:spPr>
          <a:xfrm>
            <a:off x="57875" y="981488"/>
            <a:ext cx="9906000" cy="830997"/>
          </a:xfrm>
          <a:prstGeom prst="rect">
            <a:avLst/>
          </a:prstGeom>
        </p:spPr>
        <p:txBody>
          <a:bodyPr wrap="square">
            <a:spAutoFit/>
          </a:bodyPr>
          <a:lstStyle/>
          <a:p>
            <a:pPr>
              <a:defRPr/>
            </a:pPr>
            <a:r>
              <a:rPr lang="en-GB" sz="2400" b="1" dirty="0">
                <a:solidFill>
                  <a:srgbClr val="000000"/>
                </a:solidFill>
                <a:latin typeface="+mj-lt"/>
              </a:rPr>
              <a:t>4. 2020-2025 PEP Evaluation Portfolio</a:t>
            </a:r>
            <a:endParaRPr lang="en-ZA" sz="2400" dirty="0">
              <a:latin typeface="+mj-lt"/>
              <a:cs typeface="Arial" panose="020B0604020202020204" pitchFamily="34" charset="0"/>
            </a:endParaRPr>
          </a:p>
          <a:p>
            <a:pPr lvl="0">
              <a:defRPr/>
            </a:pPr>
            <a:endParaRPr lang="en-US" sz="2400" b="1" dirty="0">
              <a:solidFill>
                <a:sysClr val="windowText" lastClr="000000"/>
              </a:solidFill>
              <a:latin typeface="Arial" panose="020B0604020202020204" pitchFamily="34" charset="0"/>
              <a:cs typeface="Arial" panose="020B0604020202020204" pitchFamily="34" charset="0"/>
            </a:endParaRPr>
          </a:p>
        </p:txBody>
      </p:sp>
      <p:sp>
        <p:nvSpPr>
          <p:cNvPr id="9" name="Slide Number Placeholder 2">
            <a:extLst>
              <a:ext uri="{FF2B5EF4-FFF2-40B4-BE49-F238E27FC236}">
                <a16:creationId xmlns:a16="http://schemas.microsoft.com/office/drawing/2014/main" id="{B88B39F5-E34A-6460-CC54-483F1B3CBE2B}"/>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6</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B08272B9-15DA-8B26-1C48-4B6D2C67EB16}"/>
              </a:ext>
            </a:extLst>
          </p:cNvPr>
          <p:cNvSpPr>
            <a:spLocks noGrp="1"/>
          </p:cNvSpPr>
          <p:nvPr>
            <p:ph type="sldNum" sz="quarter" idx="12"/>
          </p:nvPr>
        </p:nvSpPr>
        <p:spPr>
          <a:xfrm>
            <a:off x="3822700" y="6002195"/>
            <a:ext cx="2311400" cy="365125"/>
          </a:xfrm>
        </p:spPr>
        <p:txBody>
          <a:bodyPr/>
          <a:lstStyle/>
          <a:p>
            <a:fld id="{39AC5568-C467-DA4E-A229-6C912B895CA4}" type="slidenum">
              <a:rPr lang="en-US" smtClean="0"/>
              <a:pPr/>
              <a:t>6</a:t>
            </a:fld>
            <a:endParaRPr lang="en-US"/>
          </a:p>
        </p:txBody>
      </p:sp>
      <p:sp>
        <p:nvSpPr>
          <p:cNvPr id="7" name="Google Shape;181;p6">
            <a:extLst>
              <a:ext uri="{FF2B5EF4-FFF2-40B4-BE49-F238E27FC236}">
                <a16:creationId xmlns:a16="http://schemas.microsoft.com/office/drawing/2014/main" id="{97F2DA29-6E21-4CCB-9605-D277CB12BD5D}"/>
              </a:ext>
            </a:extLst>
          </p:cNvPr>
          <p:cNvSpPr txBox="1">
            <a:spLocks noGrp="1"/>
          </p:cNvSpPr>
          <p:nvPr/>
        </p:nvSpPr>
        <p:spPr>
          <a:xfrm>
            <a:off x="57875" y="1470581"/>
            <a:ext cx="9748734" cy="506833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a:buSzPct val="90000"/>
              <a:buFont typeface="Wingdings" panose="05000000000000000000" pitchFamily="2" charset="2"/>
              <a:buChar char="q"/>
            </a:pPr>
            <a:r>
              <a:rPr lang="en-US" sz="3000" dirty="0">
                <a:latin typeface="Calibri" panose="020F0502020204030204" pitchFamily="34" charset="0"/>
                <a:ea typeface="Century Gothic"/>
                <a:cs typeface="Calibri" panose="020F0502020204030204" pitchFamily="34" charset="0"/>
                <a:sym typeface="Century Gothic"/>
              </a:rPr>
              <a:t>Targeted 19 Evaluations but the OTP added the evaluation of the Premier’s Youth Development Fund ( PYDF), resulted to total of 20.</a:t>
            </a:r>
          </a:p>
          <a:p>
            <a:pPr lvl="1">
              <a:buSzPct val="90000"/>
              <a:buFont typeface="Wingdings" panose="05000000000000000000" pitchFamily="2" charset="2"/>
              <a:buChar char="q"/>
            </a:pPr>
            <a:r>
              <a:rPr lang="en-US" sz="2800" dirty="0">
                <a:latin typeface="Calibri" panose="020F0502020204030204" pitchFamily="34" charset="0"/>
                <a:ea typeface="Century Gothic"/>
                <a:cs typeface="Calibri" panose="020F0502020204030204" pitchFamily="34" charset="0"/>
                <a:sym typeface="Century Gothic"/>
              </a:rPr>
              <a:t>5 Rapid Evaluations (internal capacity building).</a:t>
            </a:r>
          </a:p>
          <a:p>
            <a:pPr lvl="1">
              <a:buSzPct val="90000"/>
              <a:buFont typeface="Wingdings" panose="05000000000000000000" pitchFamily="2" charset="2"/>
              <a:buChar char="q"/>
            </a:pPr>
            <a:r>
              <a:rPr lang="en-US" sz="2800" dirty="0">
                <a:latin typeface="Calibri" panose="020F0502020204030204" pitchFamily="34" charset="0"/>
                <a:ea typeface="Century Gothic"/>
                <a:cs typeface="Calibri" panose="020F0502020204030204" pitchFamily="34" charset="0"/>
                <a:sym typeface="Century Gothic"/>
              </a:rPr>
              <a:t>10 Fully Outsourced Evaluations (external service providers)</a:t>
            </a:r>
          </a:p>
          <a:p>
            <a:pPr lvl="1">
              <a:buSzPct val="90000"/>
              <a:buFont typeface="Wingdings" panose="05000000000000000000" pitchFamily="2" charset="2"/>
              <a:buChar char="q"/>
            </a:pPr>
            <a:r>
              <a:rPr lang="en-US" sz="2800" dirty="0">
                <a:latin typeface="Calibri" panose="020F0502020204030204" pitchFamily="34" charset="0"/>
                <a:ea typeface="Century Gothic"/>
                <a:cs typeface="Calibri" panose="020F0502020204030204" pitchFamily="34" charset="0"/>
                <a:sym typeface="Century Gothic"/>
              </a:rPr>
              <a:t>5 Withdrawn Evaluations (due to resource or data constraints).</a:t>
            </a:r>
          </a:p>
          <a:p>
            <a:pPr lvl="1">
              <a:buSzPct val="90000"/>
              <a:buFont typeface="Wingdings" panose="05000000000000000000" pitchFamily="2" charset="2"/>
              <a:buChar char="q"/>
            </a:pPr>
            <a:r>
              <a:rPr lang="en-US" sz="2800" dirty="0">
                <a:latin typeface="Calibri" panose="020F0502020204030204" pitchFamily="34" charset="0"/>
                <a:ea typeface="Century Gothic"/>
                <a:cs typeface="Calibri" panose="020F0502020204030204" pitchFamily="34" charset="0"/>
                <a:sym typeface="Century Gothic"/>
              </a:rPr>
              <a:t>Coverage across economic transformation, education, health, and governance.</a:t>
            </a:r>
          </a:p>
          <a:p>
            <a:pPr marL="594360" lvl="1" indent="0">
              <a:buSzPct val="90000"/>
              <a:buNone/>
            </a:pPr>
            <a:endParaRPr lang="en-US" b="1" dirty="0">
              <a:latin typeface="Century Gothic"/>
              <a:ea typeface="Century Gothic"/>
              <a:cs typeface="Century Gothic"/>
              <a:sym typeface="Century Gothic"/>
            </a:endParaRPr>
          </a:p>
          <a:p>
            <a:pPr marL="594360" lvl="1" indent="0" algn="l" rtl="0">
              <a:lnSpc>
                <a:spcPct val="100000"/>
              </a:lnSpc>
              <a:spcBef>
                <a:spcPts val="1000"/>
              </a:spcBef>
              <a:spcAft>
                <a:spcPts val="0"/>
              </a:spcAft>
              <a:buSzPct val="90000"/>
              <a:buNone/>
            </a:pPr>
            <a:endParaRPr b="1" dirty="0">
              <a:latin typeface="Century Gothic"/>
              <a:ea typeface="Century Gothic"/>
              <a:cs typeface="Century Gothic"/>
              <a:sym typeface="Century Gothic"/>
            </a:endParaRPr>
          </a:p>
          <a:p>
            <a:pPr marL="594360" lvl="1" indent="0" algn="l" rtl="0">
              <a:lnSpc>
                <a:spcPct val="100000"/>
              </a:lnSpc>
              <a:spcBef>
                <a:spcPts val="1000"/>
              </a:spcBef>
              <a:spcAft>
                <a:spcPts val="0"/>
              </a:spcAft>
              <a:buSzPct val="55384"/>
              <a:buNone/>
            </a:pPr>
            <a:endParaRPr dirty="0">
              <a:latin typeface="Century Gothic"/>
              <a:ea typeface="Century Gothic"/>
              <a:cs typeface="Century Gothic"/>
              <a:sym typeface="Century Gothic"/>
            </a:endParaRPr>
          </a:p>
          <a:p>
            <a:pPr marL="137160" lvl="0" indent="0" algn="l" rtl="0">
              <a:lnSpc>
                <a:spcPct val="100000"/>
              </a:lnSpc>
              <a:spcBef>
                <a:spcPts val="1000"/>
              </a:spcBef>
              <a:spcAft>
                <a:spcPts val="0"/>
              </a:spcAft>
              <a:buSzPct val="79999"/>
              <a:buNone/>
            </a:pPr>
            <a:endParaRPr sz="1600" dirty="0">
              <a:latin typeface="Century Gothic"/>
              <a:ea typeface="Century Gothic"/>
              <a:cs typeface="Century Gothic"/>
              <a:sym typeface="Century Gothic"/>
            </a:endParaRPr>
          </a:p>
        </p:txBody>
      </p:sp>
    </p:spTree>
    <p:extLst>
      <p:ext uri="{BB962C8B-B14F-4D97-AF65-F5344CB8AC3E}">
        <p14:creationId xmlns:p14="http://schemas.microsoft.com/office/powerpoint/2010/main" val="311406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8F4CB-0036-6BED-15E9-56FEC95FCD97}"/>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B535B3EA-16AB-1C35-C064-4414A21A3618}"/>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A41307B9-25B1-EA2E-2E4C-E7B862B46D15}"/>
              </a:ext>
            </a:extLst>
          </p:cNvPr>
          <p:cNvSpPr/>
          <p:nvPr/>
        </p:nvSpPr>
        <p:spPr>
          <a:xfrm>
            <a:off x="57875" y="981488"/>
            <a:ext cx="9906000" cy="461665"/>
          </a:xfrm>
          <a:prstGeom prst="rect">
            <a:avLst/>
          </a:prstGeom>
        </p:spPr>
        <p:txBody>
          <a:bodyPr wrap="square">
            <a:spAutoFit/>
          </a:bodyPr>
          <a:lstStyle/>
          <a:p>
            <a:pPr>
              <a:defRPr/>
            </a:pPr>
            <a:r>
              <a:rPr lang="en-GB" sz="2000" b="1" dirty="0">
                <a:solidFill>
                  <a:srgbClr val="000000"/>
                </a:solidFill>
                <a:latin typeface="Arial" panose="020B0604020202020204" pitchFamily="34" charset="0"/>
              </a:rPr>
              <a:t>5. </a:t>
            </a:r>
            <a:r>
              <a:rPr lang="en-GB" sz="2400" b="1" dirty="0">
                <a:solidFill>
                  <a:srgbClr val="000000"/>
                </a:solidFill>
                <a:latin typeface="+mj-lt"/>
              </a:rPr>
              <a:t>2020-2025 PEP Review</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CE1EB503-C421-B2D3-2441-9E2923F51C9B}"/>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7</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8C3CB5BA-BDB0-27F7-2AE4-447209DB59F6}"/>
              </a:ext>
            </a:extLst>
          </p:cNvPr>
          <p:cNvSpPr txBox="1">
            <a:spLocks/>
          </p:cNvSpPr>
          <p:nvPr/>
        </p:nvSpPr>
        <p:spPr>
          <a:xfrm>
            <a:off x="114299" y="1482437"/>
            <a:ext cx="9646227" cy="4939146"/>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l" defTabSz="914400" rtl="0" eaLnBrk="1" fontAlgn="auto" latinLnBrk="0" hangingPunct="1">
              <a:lnSpc>
                <a:spcPct val="170000"/>
              </a:lnSpc>
              <a:spcBef>
                <a:spcPts val="1000"/>
              </a:spcBef>
              <a:spcAft>
                <a:spcPts val="0"/>
              </a:spcAft>
              <a:buClr>
                <a:srgbClr val="2C5131"/>
              </a:buClr>
              <a:buSzPct val="100000"/>
              <a:buNone/>
              <a:tabLst/>
              <a:defRPr/>
            </a:pPr>
            <a:endParaRPr lang="en-GB" sz="1400" dirty="0">
              <a:solidFill>
                <a:sysClr val="windowText" lastClr="000000"/>
              </a:solidFill>
              <a:latin typeface="Arial" panose="020B0604020202020204" pitchFamily="34" charset="0"/>
            </a:endParaRPr>
          </a:p>
        </p:txBody>
      </p:sp>
      <p:sp>
        <p:nvSpPr>
          <p:cNvPr id="3" name="Slide Number Placeholder 2">
            <a:extLst>
              <a:ext uri="{FF2B5EF4-FFF2-40B4-BE49-F238E27FC236}">
                <a16:creationId xmlns:a16="http://schemas.microsoft.com/office/drawing/2014/main" id="{C6A5AC8A-890D-45E5-E120-8D9D0EB58371}"/>
              </a:ext>
            </a:extLst>
          </p:cNvPr>
          <p:cNvSpPr>
            <a:spLocks noGrp="1"/>
          </p:cNvSpPr>
          <p:nvPr>
            <p:ph type="sldNum" sz="quarter" idx="12"/>
          </p:nvPr>
        </p:nvSpPr>
        <p:spPr>
          <a:xfrm>
            <a:off x="3822700" y="6173788"/>
            <a:ext cx="2311400" cy="365125"/>
          </a:xfrm>
        </p:spPr>
        <p:txBody>
          <a:bodyPr/>
          <a:lstStyle/>
          <a:p>
            <a:fld id="{39AC5568-C467-DA4E-A229-6C912B895CA4}" type="slidenum">
              <a:rPr lang="en-US" smtClean="0"/>
              <a:pPr/>
              <a:t>7</a:t>
            </a:fld>
            <a:endParaRPr lang="en-US"/>
          </a:p>
        </p:txBody>
      </p:sp>
      <p:sp>
        <p:nvSpPr>
          <p:cNvPr id="7" name="Google Shape;187;p7">
            <a:extLst>
              <a:ext uri="{FF2B5EF4-FFF2-40B4-BE49-F238E27FC236}">
                <a16:creationId xmlns:a16="http://schemas.microsoft.com/office/drawing/2014/main" id="{514D91FE-04ED-4F91-B092-EBC58CF6FE05}"/>
              </a:ext>
            </a:extLst>
          </p:cNvPr>
          <p:cNvSpPr txBox="1">
            <a:spLocks noGrp="1"/>
          </p:cNvSpPr>
          <p:nvPr/>
        </p:nvSpPr>
        <p:spPr>
          <a:xfrm>
            <a:off x="114298" y="1482437"/>
            <a:ext cx="9791701" cy="521201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137160" lvl="0" indent="0" algn="l" rtl="0">
              <a:lnSpc>
                <a:spcPct val="100000"/>
              </a:lnSpc>
              <a:spcBef>
                <a:spcPts val="1000"/>
              </a:spcBef>
              <a:spcAft>
                <a:spcPts val="0"/>
              </a:spcAft>
              <a:buSzPts val="1440"/>
              <a:buNone/>
            </a:pPr>
            <a:endParaRPr dirty="0"/>
          </a:p>
          <a:p>
            <a:pPr marL="480060" indent="-342900">
              <a:buFont typeface="Arial"/>
              <a:buAutoNum type="arabicParenR"/>
            </a:pPr>
            <a:endParaRPr dirty="0">
              <a:latin typeface="Century Gothic"/>
              <a:ea typeface="Century Gothic"/>
              <a:cs typeface="Century Gothic"/>
              <a:sym typeface="Century Gothic"/>
            </a:endParaRPr>
          </a:p>
          <a:p>
            <a:pPr marL="137160" lvl="0" indent="0" algn="l" rtl="0">
              <a:lnSpc>
                <a:spcPct val="100000"/>
              </a:lnSpc>
              <a:spcBef>
                <a:spcPts val="1000"/>
              </a:spcBef>
              <a:spcAft>
                <a:spcPts val="0"/>
              </a:spcAft>
              <a:buSzPts val="1440"/>
              <a:buNone/>
            </a:pPr>
            <a:endParaRPr dirty="0">
              <a:latin typeface="Century Gothic"/>
              <a:ea typeface="Century Gothic"/>
              <a:cs typeface="Century Gothic"/>
              <a:sym typeface="Century Gothic"/>
            </a:endParaRPr>
          </a:p>
          <a:p>
            <a:pPr marL="457200" lvl="0" indent="-228600" algn="l" rtl="0">
              <a:lnSpc>
                <a:spcPct val="100000"/>
              </a:lnSpc>
              <a:spcBef>
                <a:spcPts val="1000"/>
              </a:spcBef>
              <a:spcAft>
                <a:spcPts val="0"/>
              </a:spcAft>
              <a:buSzPts val="1440"/>
              <a:buNone/>
            </a:pPr>
            <a:endParaRPr dirty="0">
              <a:latin typeface="Century Gothic"/>
              <a:ea typeface="Century Gothic"/>
              <a:cs typeface="Century Gothic"/>
              <a:sym typeface="Century Gothic"/>
            </a:endParaRPr>
          </a:p>
        </p:txBody>
      </p:sp>
      <p:pic>
        <p:nvPicPr>
          <p:cNvPr id="10" name="Picture 9" descr="C:\Users\SIMA\AppData\Local\Temp\MicrosoftEdgeDownloads\d3243fca-cba6-4cd8-9e78-f0226d9cdde4\Copilot_20260620_143312.png">
            <a:extLst>
              <a:ext uri="{FF2B5EF4-FFF2-40B4-BE49-F238E27FC236}">
                <a16:creationId xmlns:a16="http://schemas.microsoft.com/office/drawing/2014/main" id="{19FD2E96-7396-47E5-B90D-99468A028BE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 y="1443153"/>
            <a:ext cx="9905999" cy="5212016"/>
          </a:xfrm>
          <a:prstGeom prst="rect">
            <a:avLst/>
          </a:prstGeom>
          <a:noFill/>
          <a:ln>
            <a:noFill/>
          </a:ln>
        </p:spPr>
      </p:pic>
    </p:spTree>
    <p:extLst>
      <p:ext uri="{BB962C8B-B14F-4D97-AF65-F5344CB8AC3E}">
        <p14:creationId xmlns:p14="http://schemas.microsoft.com/office/powerpoint/2010/main" val="291262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137F-335E-CCBA-7137-F45DBBAFED66}"/>
              </a:ext>
            </a:extLst>
          </p:cNvPr>
          <p:cNvSpPr>
            <a:spLocks noGrp="1"/>
          </p:cNvSpPr>
          <p:nvPr>
            <p:ph type="title"/>
          </p:nvPr>
        </p:nvSpPr>
        <p:spPr>
          <a:xfrm>
            <a:off x="-1" y="954504"/>
            <a:ext cx="9905997" cy="463133"/>
          </a:xfrm>
        </p:spPr>
        <p:txBody>
          <a:bodyPr>
            <a:normAutofit fontScale="90000"/>
          </a:bodyPr>
          <a:lstStyle/>
          <a:p>
            <a:r>
              <a:rPr lang="en-US" sz="2000" b="1" dirty="0">
                <a:effectLst/>
                <a:ea typeface="MS Mincho" panose="02020609040205080304" pitchFamily="49" charset="-128"/>
                <a:cs typeface="Arial" panose="020B0604020202020204" pitchFamily="34" charset="0"/>
              </a:rPr>
              <a:t>5.1 List all evaluations completed from 2020-2025 Period their status and the service providers</a:t>
            </a:r>
            <a:br>
              <a:rPr lang="en-ZA" sz="1200" dirty="0">
                <a:effectLst/>
                <a:latin typeface="Cambria" panose="02040503050406030204" pitchFamily="18" charset="0"/>
                <a:ea typeface="MS Mincho" panose="02020609040205080304" pitchFamily="49" charset="-128"/>
                <a:cs typeface="Arial" panose="020B0604020202020204" pitchFamily="34" charset="0"/>
              </a:rPr>
            </a:br>
            <a:endParaRPr lang="en-ZA" sz="1200" dirty="0"/>
          </a:p>
        </p:txBody>
      </p:sp>
      <p:sp>
        <p:nvSpPr>
          <p:cNvPr id="4" name="Slide Number Placeholder 3">
            <a:extLst>
              <a:ext uri="{FF2B5EF4-FFF2-40B4-BE49-F238E27FC236}">
                <a16:creationId xmlns:a16="http://schemas.microsoft.com/office/drawing/2014/main" id="{CE0F9E84-B904-8020-436A-B4A52987A87D}"/>
              </a:ext>
            </a:extLst>
          </p:cNvPr>
          <p:cNvSpPr>
            <a:spLocks noGrp="1"/>
          </p:cNvSpPr>
          <p:nvPr>
            <p:ph type="sldNum" sz="quarter" idx="12"/>
          </p:nvPr>
        </p:nvSpPr>
        <p:spPr/>
        <p:txBody>
          <a:bodyPr/>
          <a:lstStyle/>
          <a:p>
            <a:fld id="{39AC5568-C467-DA4E-A229-6C912B895CA4}" type="slidenum">
              <a:rPr lang="en-US" smtClean="0"/>
              <a:pPr/>
              <a:t>8</a:t>
            </a:fld>
            <a:endParaRPr lang="en-US"/>
          </a:p>
        </p:txBody>
      </p:sp>
      <p:graphicFrame>
        <p:nvGraphicFramePr>
          <p:cNvPr id="12" name="Content Placeholder 11">
            <a:extLst>
              <a:ext uri="{FF2B5EF4-FFF2-40B4-BE49-F238E27FC236}">
                <a16:creationId xmlns:a16="http://schemas.microsoft.com/office/drawing/2014/main" id="{F4CC2290-96C1-33E6-1B49-FA7DE2E533B3}"/>
              </a:ext>
            </a:extLst>
          </p:cNvPr>
          <p:cNvGraphicFramePr>
            <a:graphicFrameLocks noGrp="1"/>
          </p:cNvGraphicFramePr>
          <p:nvPr>
            <p:ph idx="1"/>
            <p:extLst>
              <p:ext uri="{D42A27DB-BD31-4B8C-83A1-F6EECF244321}">
                <p14:modId xmlns:p14="http://schemas.microsoft.com/office/powerpoint/2010/main" val="1719221744"/>
              </p:ext>
            </p:extLst>
          </p:nvPr>
        </p:nvGraphicFramePr>
        <p:xfrm>
          <a:off x="0" y="1253582"/>
          <a:ext cx="9905998" cy="5161150"/>
        </p:xfrm>
        <a:graphic>
          <a:graphicData uri="http://schemas.openxmlformats.org/drawingml/2006/table">
            <a:tbl>
              <a:tblPr/>
              <a:tblGrid>
                <a:gridCol w="326931">
                  <a:extLst>
                    <a:ext uri="{9D8B030D-6E8A-4147-A177-3AD203B41FA5}">
                      <a16:colId xmlns:a16="http://schemas.microsoft.com/office/drawing/2014/main" val="3695938579"/>
                    </a:ext>
                  </a:extLst>
                </a:gridCol>
                <a:gridCol w="3723701">
                  <a:extLst>
                    <a:ext uri="{9D8B030D-6E8A-4147-A177-3AD203B41FA5}">
                      <a16:colId xmlns:a16="http://schemas.microsoft.com/office/drawing/2014/main" val="2668504092"/>
                    </a:ext>
                  </a:extLst>
                </a:gridCol>
                <a:gridCol w="890336">
                  <a:extLst>
                    <a:ext uri="{9D8B030D-6E8A-4147-A177-3AD203B41FA5}">
                      <a16:colId xmlns:a16="http://schemas.microsoft.com/office/drawing/2014/main" val="2865968451"/>
                    </a:ext>
                  </a:extLst>
                </a:gridCol>
                <a:gridCol w="1532021">
                  <a:extLst>
                    <a:ext uri="{9D8B030D-6E8A-4147-A177-3AD203B41FA5}">
                      <a16:colId xmlns:a16="http://schemas.microsoft.com/office/drawing/2014/main" val="505902829"/>
                    </a:ext>
                  </a:extLst>
                </a:gridCol>
                <a:gridCol w="1459832">
                  <a:extLst>
                    <a:ext uri="{9D8B030D-6E8A-4147-A177-3AD203B41FA5}">
                      <a16:colId xmlns:a16="http://schemas.microsoft.com/office/drawing/2014/main" val="2477395297"/>
                    </a:ext>
                  </a:extLst>
                </a:gridCol>
                <a:gridCol w="877960">
                  <a:extLst>
                    <a:ext uri="{9D8B030D-6E8A-4147-A177-3AD203B41FA5}">
                      <a16:colId xmlns:a16="http://schemas.microsoft.com/office/drawing/2014/main" val="1826815698"/>
                    </a:ext>
                  </a:extLst>
                </a:gridCol>
                <a:gridCol w="1095217">
                  <a:extLst>
                    <a:ext uri="{9D8B030D-6E8A-4147-A177-3AD203B41FA5}">
                      <a16:colId xmlns:a16="http://schemas.microsoft.com/office/drawing/2014/main" val="1676987050"/>
                    </a:ext>
                  </a:extLst>
                </a:gridCol>
              </a:tblGrid>
              <a:tr h="488803">
                <a:tc>
                  <a:txBody>
                    <a:bodyPr/>
                    <a:lstStyle/>
                    <a:p>
                      <a:pPr algn="l" fontAlgn="b">
                        <a:buNone/>
                      </a:pPr>
                      <a:r>
                        <a:rPr lang="en-US" sz="1100" b="1" i="0" u="none" strike="noStrike" dirty="0">
                          <a:solidFill>
                            <a:srgbClr val="000000"/>
                          </a:solidFill>
                          <a:effectLst/>
                          <a:latin typeface="Calibri" panose="020F0502020204030204" pitchFamily="34" charset="0"/>
                        </a:rPr>
                        <a:t>No.</a:t>
                      </a:r>
                      <a:endParaRPr lang="en-ZA" sz="1100" b="1"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dirty="0">
                          <a:solidFill>
                            <a:srgbClr val="000000"/>
                          </a:solidFill>
                          <a:effectLst/>
                          <a:latin typeface="Calibri" panose="020F0502020204030204" pitchFamily="34" charset="0"/>
                        </a:rPr>
                        <a:t>Evaluation name and type</a:t>
                      </a:r>
                      <a:endParaRPr lang="en-ZA" sz="1100" b="1"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a:solidFill>
                            <a:srgbClr val="000000"/>
                          </a:solidFill>
                          <a:effectLst/>
                          <a:latin typeface="Calibri" panose="020F0502020204030204" pitchFamily="34" charset="0"/>
                        </a:rPr>
                        <a:t>Year undertaken</a:t>
                      </a:r>
                      <a:endParaRPr lang="en-ZA" sz="1100" b="1"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dirty="0">
                          <a:solidFill>
                            <a:srgbClr val="000000"/>
                          </a:solidFill>
                          <a:effectLst/>
                          <a:latin typeface="Calibri" panose="020F0502020204030204" pitchFamily="34" charset="0"/>
                        </a:rPr>
                        <a:t>Status of evaluation (Completed/ Ongoing</a:t>
                      </a:r>
                      <a:endParaRPr lang="en-ZA" sz="1100" b="1"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a:solidFill>
                            <a:srgbClr val="000000"/>
                          </a:solidFill>
                          <a:effectLst/>
                          <a:latin typeface="Calibri" panose="020F0502020204030204" pitchFamily="34" charset="0"/>
                        </a:rPr>
                        <a:t>Presented to executive management structures (Yes/No)</a:t>
                      </a:r>
                      <a:endParaRPr lang="en-ZA" sz="1100" b="1"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a:solidFill>
                            <a:srgbClr val="000000"/>
                          </a:solidFill>
                          <a:effectLst/>
                          <a:latin typeface="Calibri" panose="020F0502020204030204" pitchFamily="34" charset="0"/>
                        </a:rPr>
                        <a:t>Management response</a:t>
                      </a:r>
                      <a:endParaRPr lang="en-ZA" sz="1100" b="1"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fontAlgn="b">
                        <a:buNone/>
                      </a:pPr>
                      <a:r>
                        <a:rPr lang="en-US" sz="1100" b="1" i="0" u="none" strike="noStrike">
                          <a:solidFill>
                            <a:srgbClr val="000000"/>
                          </a:solidFill>
                          <a:effectLst/>
                          <a:latin typeface="Calibri" panose="020F0502020204030204" pitchFamily="34" charset="0"/>
                        </a:rPr>
                        <a:t>Improvement Plan developed (Yes/no)</a:t>
                      </a:r>
                      <a:endParaRPr lang="en-ZA" sz="1100" b="1"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639801821"/>
                  </a:ext>
                </a:extLst>
              </a:tr>
              <a:tr h="0">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1.      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err="1">
                          <a:solidFill>
                            <a:srgbClr val="000000"/>
                          </a:solidFill>
                          <a:effectLst/>
                          <a:latin typeface="Calibri" panose="020F0502020204030204" pitchFamily="34" charset="0"/>
                        </a:rPr>
                        <a:t>Phezukomkhono</a:t>
                      </a:r>
                      <a:r>
                        <a:rPr lang="en-US" sz="1100" b="0" i="0" u="none" strike="noStrike" dirty="0">
                          <a:solidFill>
                            <a:srgbClr val="000000"/>
                          </a:solidFill>
                          <a:effectLst/>
                          <a:latin typeface="Calibri" panose="020F0502020204030204" pitchFamily="34" charset="0"/>
                        </a:rPr>
                        <a:t> Mlimi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2025/26</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62253347"/>
                  </a:ext>
                </a:extLst>
              </a:tr>
              <a:tr h="344758">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2.      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Upgrading of Informal Settlements Programme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2025/26</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9722875"/>
                  </a:ext>
                </a:extLst>
              </a:tr>
              <a:tr h="344758">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3.      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Tourism Safety Monitoring programme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2025/26</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66562064"/>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4.      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err="1">
                          <a:solidFill>
                            <a:srgbClr val="000000"/>
                          </a:solidFill>
                          <a:effectLst/>
                          <a:latin typeface="Calibri" panose="020F0502020204030204" pitchFamily="34" charset="0"/>
                        </a:rPr>
                        <a:t>Louieville</a:t>
                      </a:r>
                      <a:r>
                        <a:rPr lang="en-US" sz="1100" b="0" i="0" u="none" strike="noStrike" dirty="0">
                          <a:solidFill>
                            <a:srgbClr val="000000"/>
                          </a:solidFill>
                          <a:effectLst/>
                          <a:latin typeface="Calibri" panose="020F0502020204030204" pitchFamily="34" charset="0"/>
                        </a:rPr>
                        <a:t> Road paving project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2025/26</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0265715"/>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5.      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Premier’s Youth Development Fund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2025/26</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Completed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84181365"/>
                  </a:ext>
                </a:extLst>
              </a:tr>
              <a:tr h="344758">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6.      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Oversight monitoring on policing programme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2025/26</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Ongoing</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No</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7025295"/>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7.      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Integrated Municipal Support Programme (Rapid Evaluation)</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Rapid</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2024/25</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66163743"/>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8.      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Transversal Term Contract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(Rapid Evaluation)</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Rapid</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2024/25</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7766845"/>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9.      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 Rapid implementation evaluation of </a:t>
                      </a:r>
                      <a:r>
                        <a:rPr lang="en-US" sz="1100" b="0" i="0" u="none" strike="noStrike" dirty="0" err="1">
                          <a:solidFill>
                            <a:srgbClr val="000000"/>
                          </a:solidFill>
                          <a:effectLst/>
                          <a:latin typeface="Calibri" panose="020F0502020204030204" pitchFamily="34" charset="0"/>
                        </a:rPr>
                        <a:t>Mdala</a:t>
                      </a:r>
                      <a:r>
                        <a:rPr lang="en-US" sz="1100" b="0" i="0" u="none" strike="noStrike" dirty="0">
                          <a:solidFill>
                            <a:srgbClr val="000000"/>
                          </a:solidFill>
                          <a:effectLst/>
                          <a:latin typeface="Calibri" panose="020F0502020204030204" pitchFamily="34" charset="0"/>
                        </a:rPr>
                        <a:t> nature reserve and </a:t>
                      </a:r>
                      <a:r>
                        <a:rPr lang="en-US" sz="1100" b="0" i="0" u="none" strike="noStrike" dirty="0" err="1">
                          <a:solidFill>
                            <a:srgbClr val="000000"/>
                          </a:solidFill>
                          <a:effectLst/>
                          <a:latin typeface="Calibri" panose="020F0502020204030204" pitchFamily="34" charset="0"/>
                        </a:rPr>
                        <a:t>Mkhombo</a:t>
                      </a:r>
                      <a:r>
                        <a:rPr lang="en-US" sz="1100" b="0" i="0" u="none" strike="noStrike" dirty="0">
                          <a:solidFill>
                            <a:srgbClr val="000000"/>
                          </a:solidFill>
                          <a:effectLst/>
                          <a:latin typeface="Calibri" panose="020F0502020204030204" pitchFamily="34" charset="0"/>
                        </a:rPr>
                        <a:t> dam nature reserve</a:t>
                      </a: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Rapid</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2024/25</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No</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8842817"/>
                  </a:ext>
                </a:extLst>
              </a:tr>
              <a:tr h="0">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10.  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Effectiveness of Governance structure in CHC facilities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(Rapid Evaluation)</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Rapid</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2024/25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1292037"/>
                  </a:ext>
                </a:extLst>
              </a:tr>
              <a:tr h="344758">
                <a:tc>
                  <a:txBody>
                    <a:bodyPr/>
                    <a:lstStyle/>
                    <a:p>
                      <a:pPr algn="l" fontAlgn="b">
                        <a:buNone/>
                      </a:pPr>
                      <a:r>
                        <a:rPr lang="fr-FR" sz="1100" b="0" i="0" u="none" strike="noStrike">
                          <a:solidFill>
                            <a:srgbClr val="000000"/>
                          </a:solidFill>
                          <a:effectLst/>
                          <a:latin typeface="Calibri" panose="020F0502020204030204" pitchFamily="34" charset="0"/>
                          <a:ea typeface="Arial" panose="020B0604020202020204" pitchFamily="34" charset="0"/>
                        </a:rPr>
                        <a:t>11.  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err="1">
                          <a:solidFill>
                            <a:srgbClr val="000000"/>
                          </a:solidFill>
                          <a:effectLst/>
                          <a:latin typeface="Calibri" panose="020F0502020204030204" pitchFamily="34" charset="0"/>
                        </a:rPr>
                        <a:t>Sakh’abakhi</a:t>
                      </a:r>
                      <a:r>
                        <a:rPr lang="en-US" sz="1100" b="0" i="0" u="none" strike="noStrike" dirty="0">
                          <a:solidFill>
                            <a:srgbClr val="000000"/>
                          </a:solidFill>
                          <a:effectLst/>
                          <a:latin typeface="Calibri" panose="020F0502020204030204" pitchFamily="34" charset="0"/>
                        </a:rPr>
                        <a:t> contractor Development Programme </a:t>
                      </a:r>
                      <a:br>
                        <a:rPr lang="en-US" sz="1100" b="0" i="0" u="none" strike="noStrike" dirty="0">
                          <a:solidFill>
                            <a:srgbClr val="000000"/>
                          </a:solidFill>
                          <a:effectLst/>
                          <a:latin typeface="Calibri" panose="020F0502020204030204" pitchFamily="34" charset="0"/>
                        </a:rPr>
                      </a:br>
                      <a:r>
                        <a:rPr lang="en-US" sz="1100" b="0" i="0" u="none" strike="noStrike" dirty="0">
                          <a:solidFill>
                            <a:srgbClr val="000000"/>
                          </a:solidFill>
                          <a:effectLst/>
                          <a:latin typeface="Calibri" panose="020F0502020204030204" pitchFamily="34" charset="0"/>
                        </a:rPr>
                        <a:t>(Rapid Evaluation)</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Rapid </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2024/25</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 </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 </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 </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9838075"/>
                  </a:ext>
                </a:extLst>
              </a:tr>
              <a:tr h="0">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12.  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Rural Boarding Schools (Implementation and Outcome)</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2023/24</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6321857"/>
                  </a:ext>
                </a:extLst>
              </a:tr>
              <a:tr h="229838">
                <a:tc>
                  <a:txBody>
                    <a:bodyPr/>
                    <a:lstStyle/>
                    <a:p>
                      <a:pPr algn="l" fontAlgn="b">
                        <a:buNone/>
                      </a:pPr>
                      <a:r>
                        <a:rPr lang="en-US" sz="1100" b="0" i="0" u="none" strike="noStrike" dirty="0">
                          <a:solidFill>
                            <a:srgbClr val="000000"/>
                          </a:solidFill>
                          <a:effectLst/>
                          <a:latin typeface="Calibri" panose="020F0502020204030204" pitchFamily="34" charset="0"/>
                          <a:ea typeface="Arial" panose="020B0604020202020204" pitchFamily="34" charset="0"/>
                        </a:rPr>
                        <a:t>13.  </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Fortune 40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2023/24</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Completed</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17797901"/>
                  </a:ext>
                </a:extLst>
              </a:tr>
              <a:tr h="344758">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14.  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Household Initiatives for Sustainable Livelihoods Programme (Implementation and Outcome)</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2023/24</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Yes</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5048480"/>
                  </a:ext>
                </a:extLst>
              </a:tr>
              <a:tr h="327465">
                <a:tc>
                  <a:txBody>
                    <a:bodyPr/>
                    <a:lstStyle/>
                    <a:p>
                      <a:pPr algn="l" fontAlgn="b">
                        <a:buNone/>
                      </a:pPr>
                      <a:r>
                        <a:rPr lang="en-US" sz="1100" b="0" i="0" u="none" strike="noStrike">
                          <a:solidFill>
                            <a:srgbClr val="000000"/>
                          </a:solidFill>
                          <a:effectLst/>
                          <a:latin typeface="Calibri" panose="020F0502020204030204" pitchFamily="34" charset="0"/>
                          <a:ea typeface="Arial" panose="020B0604020202020204" pitchFamily="34" charset="0"/>
                        </a:rPr>
                        <a:t>15.  </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Dignity Sanitary Towels project (Implementation and Outcome)</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2023/24</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Completed</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Yes</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a:solidFill>
                            <a:srgbClr val="000000"/>
                          </a:solidFill>
                          <a:effectLst/>
                          <a:latin typeface="Calibri" panose="020F0502020204030204" pitchFamily="34" charset="0"/>
                        </a:rPr>
                        <a:t>No</a:t>
                      </a:r>
                      <a:endParaRPr lang="en-ZA" sz="1100" b="0" i="0" u="none" strike="noStrike">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1100" b="0" i="0" u="none" strike="noStrike" dirty="0">
                          <a:solidFill>
                            <a:srgbClr val="000000"/>
                          </a:solidFill>
                          <a:effectLst/>
                          <a:latin typeface="Calibri" panose="020F0502020204030204" pitchFamily="34" charset="0"/>
                        </a:rPr>
                        <a:t>No</a:t>
                      </a:r>
                      <a:endParaRPr lang="en-ZA" sz="1100" b="0" i="0" u="none" strike="noStrike" dirty="0">
                        <a:solidFill>
                          <a:srgbClr val="000000"/>
                        </a:solidFill>
                        <a:effectLst/>
                        <a:latin typeface="Calibri" panose="020F0502020204030204" pitchFamily="34" charset="0"/>
                      </a:endParaRPr>
                    </a:p>
                  </a:txBody>
                  <a:tcPr marL="4749" marR="4749" marT="47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29455500"/>
                  </a:ext>
                </a:extLst>
              </a:tr>
            </a:tbl>
          </a:graphicData>
        </a:graphic>
      </p:graphicFrame>
    </p:spTree>
    <p:extLst>
      <p:ext uri="{BB962C8B-B14F-4D97-AF65-F5344CB8AC3E}">
        <p14:creationId xmlns:p14="http://schemas.microsoft.com/office/powerpoint/2010/main" val="362580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F4C48-CCE1-B8F0-D590-12C40CE3BF1F}"/>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C2E092E7-3016-4026-2A78-9A5912EEBC1A}"/>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31EE7B59-8427-92AE-E1DE-429659EE5C99}"/>
              </a:ext>
            </a:extLst>
          </p:cNvPr>
          <p:cNvSpPr/>
          <p:nvPr/>
        </p:nvSpPr>
        <p:spPr>
          <a:xfrm>
            <a:off x="57875" y="981488"/>
            <a:ext cx="9906000" cy="1384995"/>
          </a:xfrm>
          <a:prstGeom prst="rect">
            <a:avLst/>
          </a:prstGeom>
        </p:spPr>
        <p:txBody>
          <a:bodyPr wrap="square">
            <a:spAutoFit/>
          </a:bodyPr>
          <a:lstStyle/>
          <a:p>
            <a:pPr>
              <a:defRPr/>
            </a:pPr>
            <a:endParaRPr lang="en-GB" sz="2000" b="1" dirty="0">
              <a:solidFill>
                <a:srgbClr val="000000"/>
              </a:solidFill>
              <a:latin typeface="Arial" panose="020B0604020202020204" pitchFamily="34" charset="0"/>
            </a:endParaRPr>
          </a:p>
          <a:p>
            <a:pPr>
              <a:defRPr/>
            </a:pPr>
            <a:endParaRPr lang="en-GB" sz="2000" b="1" dirty="0">
              <a:solidFill>
                <a:srgbClr val="000000"/>
              </a:solidFill>
              <a:latin typeface="Arial" panose="020B0604020202020204" pitchFamily="34" charset="0"/>
            </a:endParaRPr>
          </a:p>
          <a:p>
            <a:pPr>
              <a:defRPr/>
            </a:pPr>
            <a:endParaRPr lang="en-ZA" sz="2000" dirty="0">
              <a:latin typeface="Arial" panose="020B0604020202020204" pitchFamily="34" charset="0"/>
              <a:cs typeface="Arial" panose="020B0604020202020204" pitchFamily="34" charset="0"/>
            </a:endParaRPr>
          </a:p>
          <a:p>
            <a:pPr lvl="0">
              <a:defRPr/>
            </a:pPr>
            <a:endParaRPr lang="en-US" sz="2400" b="1" dirty="0">
              <a:solidFill>
                <a:sysClr val="windowText" lastClr="000000"/>
              </a:solidFill>
              <a:latin typeface="Arial" panose="020B0604020202020204" pitchFamily="34" charset="0"/>
              <a:cs typeface="Arial" panose="020B0604020202020204" pitchFamily="34" charset="0"/>
            </a:endParaRPr>
          </a:p>
        </p:txBody>
      </p:sp>
      <p:sp>
        <p:nvSpPr>
          <p:cNvPr id="9" name="Slide Number Placeholder 2">
            <a:extLst>
              <a:ext uri="{FF2B5EF4-FFF2-40B4-BE49-F238E27FC236}">
                <a16:creationId xmlns:a16="http://schemas.microsoft.com/office/drawing/2014/main" id="{909B8ED3-4BB1-2208-5A4E-D9C91907D7EA}"/>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9</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3C3B3116-9ECB-CA22-72A3-F0EC2B64D022}"/>
              </a:ext>
            </a:extLst>
          </p:cNvPr>
          <p:cNvSpPr txBox="1">
            <a:spLocks/>
          </p:cNvSpPr>
          <p:nvPr/>
        </p:nvSpPr>
        <p:spPr>
          <a:xfrm>
            <a:off x="190500" y="1600202"/>
            <a:ext cx="9715500" cy="4151241"/>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just">
              <a:buClr>
                <a:srgbClr val="2C5131"/>
              </a:buClr>
              <a:buNone/>
            </a:pPr>
            <a:endParaRPr lang="en-ZA" sz="1600" dirty="0">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586D38D-31A5-1992-B3F5-BD640BF26579}"/>
              </a:ext>
            </a:extLst>
          </p:cNvPr>
          <p:cNvSpPr txBox="1"/>
          <p:nvPr/>
        </p:nvSpPr>
        <p:spPr>
          <a:xfrm>
            <a:off x="57875" y="981488"/>
            <a:ext cx="6992282" cy="461665"/>
          </a:xfrm>
          <a:prstGeom prst="rect">
            <a:avLst/>
          </a:prstGeom>
          <a:noFill/>
        </p:spPr>
        <p:txBody>
          <a:bodyPr wrap="square">
            <a:spAutoFit/>
          </a:bodyPr>
          <a:lstStyle/>
          <a:p>
            <a:pPr marL="0" indent="0">
              <a:buNone/>
            </a:pPr>
            <a:r>
              <a:rPr lang="en-US" sz="2400" b="1" dirty="0">
                <a:latin typeface="+mj-lt"/>
                <a:ea typeface="Aptos" panose="020B0004020202020204" pitchFamily="34" charset="0"/>
                <a:cs typeface="Arial" panose="020B0604020202020204" pitchFamily="34" charset="0"/>
              </a:rPr>
              <a:t>5.2. Withdrawn evaluations</a:t>
            </a:r>
            <a:endParaRPr lang="en-ZA" sz="2400" b="1" dirty="0">
              <a:latin typeface="+mj-lt"/>
              <a:ea typeface="Aptos" panose="020B00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44CDE27A-ABF3-F5B9-CA80-FD02AE72696A}"/>
              </a:ext>
            </a:extLst>
          </p:cNvPr>
          <p:cNvSpPr>
            <a:spLocks noGrp="1"/>
          </p:cNvSpPr>
          <p:nvPr>
            <p:ph type="sldNum" sz="quarter" idx="12"/>
          </p:nvPr>
        </p:nvSpPr>
        <p:spPr>
          <a:xfrm>
            <a:off x="3797300" y="5991226"/>
            <a:ext cx="2311400" cy="365125"/>
          </a:xfrm>
        </p:spPr>
        <p:txBody>
          <a:bodyPr/>
          <a:lstStyle/>
          <a:p>
            <a:fld id="{39AC5568-C467-DA4E-A229-6C912B895CA4}" type="slidenum">
              <a:rPr lang="en-US" smtClean="0"/>
              <a:pPr/>
              <a:t>9</a:t>
            </a:fld>
            <a:endParaRPr lang="en-US" dirty="0"/>
          </a:p>
        </p:txBody>
      </p:sp>
      <p:graphicFrame>
        <p:nvGraphicFramePr>
          <p:cNvPr id="7" name="Table 6">
            <a:extLst>
              <a:ext uri="{FF2B5EF4-FFF2-40B4-BE49-F238E27FC236}">
                <a16:creationId xmlns:a16="http://schemas.microsoft.com/office/drawing/2014/main" id="{C86E45BC-68A7-47F8-B4BA-332D3B79AB24}"/>
              </a:ext>
            </a:extLst>
          </p:cNvPr>
          <p:cNvGraphicFramePr>
            <a:graphicFrameLocks noGrp="1"/>
          </p:cNvGraphicFramePr>
          <p:nvPr>
            <p:extLst>
              <p:ext uri="{D42A27DB-BD31-4B8C-83A1-F6EECF244321}">
                <p14:modId xmlns:p14="http://schemas.microsoft.com/office/powerpoint/2010/main" val="691593578"/>
              </p:ext>
            </p:extLst>
          </p:nvPr>
        </p:nvGraphicFramePr>
        <p:xfrm>
          <a:off x="132625" y="1443153"/>
          <a:ext cx="9715500" cy="4890816"/>
        </p:xfrm>
        <a:graphic>
          <a:graphicData uri="http://schemas.openxmlformats.org/drawingml/2006/table">
            <a:tbl>
              <a:tblPr firstRow="1" firstCol="1" bandRow="1"/>
              <a:tblGrid>
                <a:gridCol w="2769601">
                  <a:extLst>
                    <a:ext uri="{9D8B030D-6E8A-4147-A177-3AD203B41FA5}">
                      <a16:colId xmlns:a16="http://schemas.microsoft.com/office/drawing/2014/main" val="2457931672"/>
                    </a:ext>
                  </a:extLst>
                </a:gridCol>
                <a:gridCol w="1616765">
                  <a:extLst>
                    <a:ext uri="{9D8B030D-6E8A-4147-A177-3AD203B41FA5}">
                      <a16:colId xmlns:a16="http://schemas.microsoft.com/office/drawing/2014/main" val="2610977633"/>
                    </a:ext>
                  </a:extLst>
                </a:gridCol>
                <a:gridCol w="5329134">
                  <a:extLst>
                    <a:ext uri="{9D8B030D-6E8A-4147-A177-3AD203B41FA5}">
                      <a16:colId xmlns:a16="http://schemas.microsoft.com/office/drawing/2014/main" val="3566640352"/>
                    </a:ext>
                  </a:extLst>
                </a:gridCol>
              </a:tblGrid>
              <a:tr h="466209">
                <a:tc>
                  <a:txBody>
                    <a:bodyPr/>
                    <a:lstStyle/>
                    <a:p>
                      <a:pPr>
                        <a:lnSpc>
                          <a:spcPct val="107000"/>
                        </a:lnSpc>
                        <a:spcAft>
                          <a:spcPts val="800"/>
                        </a:spcAft>
                      </a:pPr>
                      <a:r>
                        <a:rPr lang="en-ZA" sz="1600" b="1" baseline="0">
                          <a:effectLst/>
                          <a:latin typeface="Calibri" panose="020F0502020204030204" pitchFamily="34" charset="0"/>
                          <a:ea typeface="Calibri" panose="020F0502020204030204" pitchFamily="34" charset="0"/>
                          <a:cs typeface="Times New Roman" panose="02020603050405020304" pitchFamily="18" charset="0"/>
                        </a:rPr>
                        <a:t>Evaluation Topic</a:t>
                      </a:r>
                      <a:endParaRPr lang="en-ZA" sz="160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nSpc>
                          <a:spcPct val="107000"/>
                        </a:lnSpc>
                        <a:spcAft>
                          <a:spcPts val="800"/>
                        </a:spcAft>
                      </a:pPr>
                      <a:r>
                        <a:rPr lang="en-ZA" sz="1600" b="1" baseline="0">
                          <a:effectLst/>
                          <a:latin typeface="Calibri" panose="020F0502020204030204" pitchFamily="34" charset="0"/>
                          <a:ea typeface="Calibri" panose="020F0502020204030204" pitchFamily="34" charset="0"/>
                          <a:cs typeface="Times New Roman" panose="02020603050405020304" pitchFamily="18" charset="0"/>
                        </a:rPr>
                        <a:t>Department</a:t>
                      </a:r>
                      <a:endParaRPr lang="en-ZA" sz="1600" baseline="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nSpc>
                          <a:spcPct val="107000"/>
                        </a:lnSpc>
                        <a:spcAft>
                          <a:spcPts val="800"/>
                        </a:spcAft>
                      </a:pPr>
                      <a:r>
                        <a:rPr lang="en-ZA" sz="1600" b="1" baseline="0">
                          <a:effectLst/>
                          <a:latin typeface="Calibri" panose="020F0502020204030204" pitchFamily="34" charset="0"/>
                          <a:ea typeface="Calibri" panose="020F0502020204030204" pitchFamily="34" charset="0"/>
                          <a:cs typeface="Times New Roman" panose="02020603050405020304" pitchFamily="18" charset="0"/>
                        </a:rPr>
                        <a:t>Reasons for withdrawal</a:t>
                      </a:r>
                      <a:endParaRPr lang="en-ZA" sz="1600" baseline="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526555278"/>
                  </a:ext>
                </a:extLst>
              </a:tr>
              <a:tr h="894853">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Provincial Anti –Corruption Strategy</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Mpumalanga Provincial Government</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 Due to lack of clarity whether the strategy was approved and being implemented.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199057"/>
                  </a:ext>
                </a:extLst>
              </a:tr>
              <a:tr h="963074">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Zazi Campaign</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Mpumalanga Provincial Government</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This was a proposed implementation study; however, the programme had already closed. Rather, it was recommended for consideration in future for a summative than a formative study.</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2801549"/>
                  </a:ext>
                </a:extLst>
              </a:tr>
              <a:tr h="1102990">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Ideal Status Health Facility Programme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DoH</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Due to the fact that the implementation of the programme was assessed continually through the Frontline Monitoring and Support programme. The OTP felt it would result to duplication of monitoring and overcommitment of resources.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0807664"/>
                  </a:ext>
                </a:extLst>
              </a:tr>
              <a:tr h="629373">
                <a:tc>
                  <a:txBody>
                    <a:bodyPr/>
                    <a:lstStyle/>
                    <a:p>
                      <a:pPr>
                        <a:lnSpc>
                          <a:spcPct val="107000"/>
                        </a:lnSpc>
                        <a:spcAft>
                          <a:spcPts val="800"/>
                        </a:spcAft>
                      </a:pPr>
                      <a:r>
                        <a:rPr lang="en-US" sz="1600" baseline="0" dirty="0">
                          <a:effectLst/>
                          <a:latin typeface="Calibri" panose="020F0502020204030204" pitchFamily="34" charset="0"/>
                          <a:ea typeface="Calibri" panose="020F0502020204030204" pitchFamily="34" charset="0"/>
                          <a:cs typeface="Times New Roman" panose="02020603050405020304" pitchFamily="18" charset="0"/>
                        </a:rPr>
                        <a:t>Skills/ Artisans development programme</a:t>
                      </a:r>
                      <a:endParaRPr lang="en-ZA" sz="16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a:effectLst/>
                          <a:latin typeface="Calibri" panose="020F0502020204030204" pitchFamily="34" charset="0"/>
                          <a:ea typeface="Calibri" panose="020F0502020204030204" pitchFamily="34" charset="0"/>
                          <a:cs typeface="Times New Roman" panose="02020603050405020304" pitchFamily="18" charset="0"/>
                        </a:rPr>
                        <a:t>DPWRT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Withdrawn on account of the programme custodian department, DPWRT.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1144285"/>
                  </a:ext>
                </a:extLst>
              </a:tr>
              <a:tr h="834317">
                <a:tc>
                  <a:txBody>
                    <a:bodyPr/>
                    <a:lstStyle/>
                    <a:p>
                      <a:pPr>
                        <a:lnSpc>
                          <a:spcPct val="107000"/>
                        </a:lnSpc>
                        <a:spcAft>
                          <a:spcPts val="800"/>
                        </a:spcAft>
                      </a:pPr>
                      <a:r>
                        <a:rPr lang="en-US" sz="1600" baseline="0" dirty="0">
                          <a:effectLst/>
                          <a:latin typeface="Calibri" panose="020F0502020204030204" pitchFamily="34" charset="0"/>
                          <a:ea typeface="Calibri" panose="020F0502020204030204" pitchFamily="34" charset="0"/>
                          <a:cs typeface="Times New Roman" panose="02020603050405020304" pitchFamily="18" charset="0"/>
                        </a:rPr>
                        <a:t>Community Works Programme in the Province</a:t>
                      </a:r>
                      <a:endParaRPr lang="en-ZA" sz="1600"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DPWRT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ZA" sz="1600" baseline="0" dirty="0">
                          <a:effectLst/>
                          <a:latin typeface="Calibri" panose="020F0502020204030204" pitchFamily="34" charset="0"/>
                          <a:ea typeface="Calibri" panose="020F0502020204030204" pitchFamily="34" charset="0"/>
                          <a:cs typeface="Times New Roman" panose="02020603050405020304" pitchFamily="18" charset="0"/>
                        </a:rPr>
                        <a:t>Withdrawn because COGTA had already appointed a service provider to undertake the study.</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386027"/>
                  </a:ext>
                </a:extLst>
              </a:tr>
            </a:tbl>
          </a:graphicData>
        </a:graphic>
      </p:graphicFrame>
    </p:spTree>
    <p:extLst>
      <p:ext uri="{BB962C8B-B14F-4D97-AF65-F5344CB8AC3E}">
        <p14:creationId xmlns:p14="http://schemas.microsoft.com/office/powerpoint/2010/main" val="2741523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1C583-7507-EE96-3210-5BAB9A7EF1B0}"/>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4061078F-D93E-6EB6-6CE1-13638499B68C}"/>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C2383F52-A811-E1E3-4A0C-B40902B07F2D}"/>
              </a:ext>
            </a:extLst>
          </p:cNvPr>
          <p:cNvSpPr/>
          <p:nvPr/>
        </p:nvSpPr>
        <p:spPr>
          <a:xfrm>
            <a:off x="57875" y="981488"/>
            <a:ext cx="9906000" cy="769441"/>
          </a:xfrm>
          <a:prstGeom prst="rect">
            <a:avLst/>
          </a:prstGeom>
        </p:spPr>
        <p:txBody>
          <a:bodyPr wrap="square">
            <a:spAutoFit/>
          </a:bodyPr>
          <a:lstStyle/>
          <a:p>
            <a:pPr>
              <a:defRPr/>
            </a:pPr>
            <a:r>
              <a:rPr lang="en-US" sz="2400" b="1" kern="100" dirty="0">
                <a:latin typeface="+mj-lt"/>
                <a:ea typeface="Aptos" panose="020B0004020202020204" pitchFamily="34" charset="0"/>
                <a:cs typeface="Arial" panose="020B0604020202020204" pitchFamily="34" charset="0"/>
              </a:rPr>
              <a:t>5.3. Methodology </a:t>
            </a:r>
            <a:endParaRPr lang="en-ZA" sz="2400" b="1" kern="100" dirty="0">
              <a:latin typeface="+mj-lt"/>
              <a:ea typeface="Aptos" panose="020B0004020202020204" pitchFamily="34" charset="0"/>
              <a:cs typeface="Arial" panose="020B0604020202020204" pitchFamily="34" charset="0"/>
            </a:endParaRPr>
          </a:p>
          <a:p>
            <a:pPr>
              <a:defRPr/>
            </a:pPr>
            <a:endParaRPr lang="en-GB" sz="2000" b="1" dirty="0">
              <a:solidFill>
                <a:srgbClr val="000000"/>
              </a:solidFill>
              <a:latin typeface="Arial" panose="020B0604020202020204" pitchFamily="34" charset="0"/>
            </a:endParaRPr>
          </a:p>
        </p:txBody>
      </p:sp>
      <p:sp>
        <p:nvSpPr>
          <p:cNvPr id="9" name="Slide Number Placeholder 2">
            <a:extLst>
              <a:ext uri="{FF2B5EF4-FFF2-40B4-BE49-F238E27FC236}">
                <a16:creationId xmlns:a16="http://schemas.microsoft.com/office/drawing/2014/main" id="{C01929FD-BC9A-F7C5-1186-258368C5AC74}"/>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10</a:t>
            </a:fld>
            <a:endParaRPr lang="en-US" b="1" dirty="0">
              <a:solidFill>
                <a:srgbClr val="006400"/>
              </a:solidFill>
              <a:latin typeface="Calibri"/>
            </a:endParaRPr>
          </a:p>
        </p:txBody>
      </p:sp>
      <p:sp>
        <p:nvSpPr>
          <p:cNvPr id="2" name="Slide Number Placeholder 1">
            <a:extLst>
              <a:ext uri="{FF2B5EF4-FFF2-40B4-BE49-F238E27FC236}">
                <a16:creationId xmlns:a16="http://schemas.microsoft.com/office/drawing/2014/main" id="{634B603B-269F-8091-A608-3A25B596E0A3}"/>
              </a:ext>
            </a:extLst>
          </p:cNvPr>
          <p:cNvSpPr>
            <a:spLocks noGrp="1"/>
          </p:cNvSpPr>
          <p:nvPr>
            <p:ph type="sldNum" sz="quarter" idx="12"/>
          </p:nvPr>
        </p:nvSpPr>
        <p:spPr>
          <a:xfrm>
            <a:off x="3797300" y="5991226"/>
            <a:ext cx="2311400" cy="365125"/>
          </a:xfrm>
        </p:spPr>
        <p:txBody>
          <a:bodyPr/>
          <a:lstStyle/>
          <a:p>
            <a:fld id="{39AC5568-C467-DA4E-A229-6C912B895CA4}" type="slidenum">
              <a:rPr lang="en-US" smtClean="0"/>
              <a:pPr/>
              <a:t>10</a:t>
            </a:fld>
            <a:endParaRPr lang="en-US" dirty="0"/>
          </a:p>
        </p:txBody>
      </p:sp>
      <p:sp>
        <p:nvSpPr>
          <p:cNvPr id="8" name="Text Placeholder 2">
            <a:extLst>
              <a:ext uri="{FF2B5EF4-FFF2-40B4-BE49-F238E27FC236}">
                <a16:creationId xmlns:a16="http://schemas.microsoft.com/office/drawing/2014/main" id="{DBA53E00-4071-4C40-BE0F-C8A02B2BDE54}"/>
              </a:ext>
            </a:extLst>
          </p:cNvPr>
          <p:cNvSpPr txBox="1">
            <a:spLocks/>
          </p:cNvSpPr>
          <p:nvPr/>
        </p:nvSpPr>
        <p:spPr>
          <a:xfrm>
            <a:off x="57876" y="1457739"/>
            <a:ext cx="9790250" cy="488679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37160" indent="0">
              <a:buFont typeface="Arial"/>
              <a:buNone/>
            </a:pPr>
            <a:r>
              <a:rPr lang="en-ZA" sz="2200" dirty="0"/>
              <a:t>Guided by NEPF standards and OECD-DAC Criteria</a:t>
            </a:r>
          </a:p>
          <a:p>
            <a:pPr marL="137160" indent="0">
              <a:buFont typeface="Arial"/>
              <a:buNone/>
            </a:pPr>
            <a:r>
              <a:rPr lang="en-US" sz="2200" b="1" dirty="0"/>
              <a:t>Assessment focused on </a:t>
            </a:r>
          </a:p>
          <a:p>
            <a:pPr lvl="1">
              <a:buFont typeface="Wingdings" panose="05000000000000000000" pitchFamily="2" charset="2"/>
              <a:buChar char="q"/>
            </a:pPr>
            <a:r>
              <a:rPr lang="en-US" sz="2200" dirty="0"/>
              <a:t>Identifying challenges and barriers,</a:t>
            </a:r>
          </a:p>
          <a:p>
            <a:pPr lvl="1">
              <a:buFont typeface="Wingdings" panose="05000000000000000000" pitchFamily="2" charset="2"/>
              <a:buChar char="q"/>
            </a:pPr>
            <a:r>
              <a:rPr lang="en-US" sz="2200" dirty="0"/>
              <a:t>Evaluation successes, </a:t>
            </a:r>
          </a:p>
          <a:p>
            <a:pPr lvl="1">
              <a:buFont typeface="Wingdings" panose="05000000000000000000" pitchFamily="2" charset="2"/>
              <a:buChar char="q"/>
            </a:pPr>
            <a:r>
              <a:rPr lang="en-US" sz="2200" dirty="0"/>
              <a:t>Lessons learnt, and </a:t>
            </a:r>
          </a:p>
          <a:p>
            <a:pPr lvl="1">
              <a:buFont typeface="Wingdings" panose="05000000000000000000" pitchFamily="2" charset="2"/>
              <a:buChar char="q"/>
            </a:pPr>
            <a:r>
              <a:rPr lang="en-US" sz="2200" dirty="0"/>
              <a:t>Actionable recommendations, as well as assessing </a:t>
            </a:r>
          </a:p>
          <a:p>
            <a:pPr lvl="1">
              <a:buFont typeface="Wingdings" panose="05000000000000000000" pitchFamily="2" charset="2"/>
              <a:buChar char="q"/>
            </a:pPr>
            <a:r>
              <a:rPr lang="en-US" sz="2200" dirty="0"/>
              <a:t>Adequacy of Monitoring, Evaluation and Learning (MEL) structures supporting implementation. </a:t>
            </a:r>
          </a:p>
          <a:p>
            <a:pPr marL="137160" indent="0">
              <a:buFont typeface="Arial"/>
              <a:buNone/>
            </a:pPr>
            <a:r>
              <a:rPr lang="en-US" sz="2200" b="1" dirty="0"/>
              <a:t>Evaluation reports scored using a four-point scale (1-4)across key parameters: </a:t>
            </a:r>
          </a:p>
          <a:p>
            <a:pPr lvl="1">
              <a:buFont typeface="Wingdings" panose="05000000000000000000" pitchFamily="2" charset="2"/>
              <a:buChar char="q"/>
            </a:pPr>
            <a:r>
              <a:rPr lang="en-US" sz="2200" dirty="0"/>
              <a:t>Relevance and alignment with NEPF, MTDP, and provincial priorities; </a:t>
            </a:r>
          </a:p>
          <a:p>
            <a:pPr lvl="1">
              <a:buFont typeface="Wingdings" panose="05000000000000000000" pitchFamily="2" charset="2"/>
              <a:buChar char="q"/>
            </a:pPr>
            <a:r>
              <a:rPr lang="en-US" sz="2200" dirty="0"/>
              <a:t>Design and methodological rigor; </a:t>
            </a:r>
          </a:p>
          <a:p>
            <a:pPr lvl="1">
              <a:buFont typeface="Wingdings" panose="05000000000000000000" pitchFamily="2" charset="2"/>
              <a:buChar char="q"/>
            </a:pPr>
            <a:r>
              <a:rPr lang="en-US" sz="2200" dirty="0"/>
              <a:t>Implementation and timeliness; and </a:t>
            </a:r>
          </a:p>
          <a:p>
            <a:pPr lvl="1">
              <a:buFont typeface="Wingdings" panose="05000000000000000000" pitchFamily="2" charset="2"/>
              <a:buChar char="q"/>
            </a:pPr>
            <a:r>
              <a:rPr lang="en-US" sz="2200" dirty="0"/>
              <a:t>Quality of evaluation reports. </a:t>
            </a:r>
          </a:p>
          <a:p>
            <a:pPr marL="137160" indent="0">
              <a:buFont typeface="Arial"/>
              <a:buNone/>
            </a:pPr>
            <a:endParaRPr lang="en-US" dirty="0"/>
          </a:p>
        </p:txBody>
      </p:sp>
    </p:spTree>
    <p:extLst>
      <p:ext uri="{BB962C8B-B14F-4D97-AF65-F5344CB8AC3E}">
        <p14:creationId xmlns:p14="http://schemas.microsoft.com/office/powerpoint/2010/main" val="1773835693"/>
      </p:ext>
    </p:extLst>
  </p:cSld>
  <p:clrMapOvr>
    <a:masterClrMapping/>
  </p:clrMapOvr>
  <p:extLst>
    <p:ext uri="{6950BFC3-D8DA-4A85-94F7-54DA5524770B}">
      <p188:commentRel xmlns:p188="http://schemas.microsoft.com/office/powerpoint/2018/8/main" xmlns=""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06149-B7CF-ADFA-236F-8C6994C9EE18}"/>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3FDDB560-3200-A385-936E-FA5A015DF645}"/>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DBD7498C-C9DA-061E-461F-E6EB55EF6607}"/>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5.4. Summary score for all 14 evaluations</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0F879F5D-364F-064C-7DB6-8BE98B987B3D}"/>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11</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0083B91A-5328-AE9F-6274-8AD52FDCFED4}"/>
              </a:ext>
            </a:extLst>
          </p:cNvPr>
          <p:cNvSpPr txBox="1">
            <a:spLocks/>
          </p:cNvSpPr>
          <p:nvPr/>
        </p:nvSpPr>
        <p:spPr>
          <a:xfrm>
            <a:off x="114299" y="1570026"/>
            <a:ext cx="9674609" cy="2691374"/>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
                <a:srgbClr val="2C5131"/>
              </a:buClr>
              <a:buSzPct val="100000"/>
              <a:buFont typeface="Arial" panose="020B0604020202020204" pitchFamily="34" charset="0"/>
              <a:buChar char="•"/>
              <a:tabLst/>
              <a:defRPr/>
            </a:pPr>
            <a:endParaRPr kumimoji="0" lang="en-ZA" b="0" i="0" u="none" strike="noStrike" kern="1200" cap="none" spc="0" normalizeH="0" baseline="0" noProof="0" dirty="0">
              <a:ln>
                <a:noFill/>
              </a:ln>
              <a:solidFill>
                <a:sysClr val="windowText" lastClr="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AA1486F-985C-7A6B-D94E-75736AEB01F3}"/>
              </a:ext>
            </a:extLst>
          </p:cNvPr>
          <p:cNvSpPr txBox="1">
            <a:spLocks/>
          </p:cNvSpPr>
          <p:nvPr/>
        </p:nvSpPr>
        <p:spPr>
          <a:xfrm>
            <a:off x="114299" y="1570026"/>
            <a:ext cx="9598408" cy="389161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R="0" lvl="0" algn="just" defTabSz="914400" rtl="0" eaLnBrk="1" fontAlgn="auto" latinLnBrk="0" hangingPunct="1">
              <a:lnSpc>
                <a:spcPct val="100000"/>
              </a:lnSpc>
              <a:spcBef>
                <a:spcPts val="1000"/>
              </a:spcBef>
              <a:spcAft>
                <a:spcPts val="800"/>
              </a:spcAft>
              <a:buClr>
                <a:srgbClr val="2C5131"/>
              </a:buClr>
              <a:buSzPct val="100000"/>
              <a:tabLst/>
              <a:defRPr/>
            </a:pPr>
            <a:endParaRPr lang="en-ZA" sz="1400" kern="100" dirty="0">
              <a:solidFill>
                <a:prstClr val="black"/>
              </a:solidFill>
              <a:latin typeface="Arial" panose="020B0604020202020204" pitchFamily="34" charset="0"/>
              <a:ea typeface="Aptos" panose="020B00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1B0F892-9C9B-1A79-1358-5672B5FF0B95}"/>
              </a:ext>
            </a:extLst>
          </p:cNvPr>
          <p:cNvSpPr>
            <a:spLocks noGrp="1"/>
          </p:cNvSpPr>
          <p:nvPr>
            <p:ph type="sldNum" sz="quarter" idx="12"/>
          </p:nvPr>
        </p:nvSpPr>
        <p:spPr>
          <a:xfrm>
            <a:off x="3822700" y="6079260"/>
            <a:ext cx="2311400" cy="365125"/>
          </a:xfrm>
        </p:spPr>
        <p:txBody>
          <a:bodyPr/>
          <a:lstStyle/>
          <a:p>
            <a:fld id="{39AC5568-C467-DA4E-A229-6C912B895CA4}" type="slidenum">
              <a:rPr lang="en-US" smtClean="0"/>
              <a:pPr/>
              <a:t>11</a:t>
            </a:fld>
            <a:endParaRPr lang="en-US"/>
          </a:p>
        </p:txBody>
      </p:sp>
      <p:graphicFrame>
        <p:nvGraphicFramePr>
          <p:cNvPr id="6" name="Table 5">
            <a:extLst>
              <a:ext uri="{FF2B5EF4-FFF2-40B4-BE49-F238E27FC236}">
                <a16:creationId xmlns:a16="http://schemas.microsoft.com/office/drawing/2014/main" id="{2BD0507E-4E28-4B31-B860-7FD2E0F62884}"/>
              </a:ext>
            </a:extLst>
          </p:cNvPr>
          <p:cNvGraphicFramePr>
            <a:graphicFrameLocks noGrp="1"/>
          </p:cNvGraphicFramePr>
          <p:nvPr>
            <p:extLst>
              <p:ext uri="{D42A27DB-BD31-4B8C-83A1-F6EECF244321}">
                <p14:modId xmlns:p14="http://schemas.microsoft.com/office/powerpoint/2010/main" val="709263835"/>
              </p:ext>
            </p:extLst>
          </p:nvPr>
        </p:nvGraphicFramePr>
        <p:xfrm>
          <a:off x="57875" y="1479431"/>
          <a:ext cx="9848127" cy="4522788"/>
        </p:xfrm>
        <a:graphic>
          <a:graphicData uri="http://schemas.openxmlformats.org/drawingml/2006/table">
            <a:tbl>
              <a:tblPr firstRow="1" firstCol="1" bandRow="1">
                <a:tableStyleId>{5C22544A-7EE6-4342-B048-85BDC9FD1C3A}</a:tableStyleId>
              </a:tblPr>
              <a:tblGrid>
                <a:gridCol w="311203">
                  <a:extLst>
                    <a:ext uri="{9D8B030D-6E8A-4147-A177-3AD203B41FA5}">
                      <a16:colId xmlns:a16="http://schemas.microsoft.com/office/drawing/2014/main" val="381360253"/>
                    </a:ext>
                  </a:extLst>
                </a:gridCol>
                <a:gridCol w="2188252">
                  <a:extLst>
                    <a:ext uri="{9D8B030D-6E8A-4147-A177-3AD203B41FA5}">
                      <a16:colId xmlns:a16="http://schemas.microsoft.com/office/drawing/2014/main" val="3427185830"/>
                    </a:ext>
                  </a:extLst>
                </a:gridCol>
                <a:gridCol w="868605">
                  <a:extLst>
                    <a:ext uri="{9D8B030D-6E8A-4147-A177-3AD203B41FA5}">
                      <a16:colId xmlns:a16="http://schemas.microsoft.com/office/drawing/2014/main" val="684449960"/>
                    </a:ext>
                  </a:extLst>
                </a:gridCol>
                <a:gridCol w="1167987">
                  <a:extLst>
                    <a:ext uri="{9D8B030D-6E8A-4147-A177-3AD203B41FA5}">
                      <a16:colId xmlns:a16="http://schemas.microsoft.com/office/drawing/2014/main" val="3528335339"/>
                    </a:ext>
                  </a:extLst>
                </a:gridCol>
                <a:gridCol w="835120">
                  <a:extLst>
                    <a:ext uri="{9D8B030D-6E8A-4147-A177-3AD203B41FA5}">
                      <a16:colId xmlns:a16="http://schemas.microsoft.com/office/drawing/2014/main" val="562886569"/>
                    </a:ext>
                  </a:extLst>
                </a:gridCol>
                <a:gridCol w="624370">
                  <a:extLst>
                    <a:ext uri="{9D8B030D-6E8A-4147-A177-3AD203B41FA5}">
                      <a16:colId xmlns:a16="http://schemas.microsoft.com/office/drawing/2014/main" val="2584302462"/>
                    </a:ext>
                  </a:extLst>
                </a:gridCol>
                <a:gridCol w="980874">
                  <a:extLst>
                    <a:ext uri="{9D8B030D-6E8A-4147-A177-3AD203B41FA5}">
                      <a16:colId xmlns:a16="http://schemas.microsoft.com/office/drawing/2014/main" val="1187003945"/>
                    </a:ext>
                  </a:extLst>
                </a:gridCol>
                <a:gridCol w="776034">
                  <a:extLst>
                    <a:ext uri="{9D8B030D-6E8A-4147-A177-3AD203B41FA5}">
                      <a16:colId xmlns:a16="http://schemas.microsoft.com/office/drawing/2014/main" val="972302542"/>
                    </a:ext>
                  </a:extLst>
                </a:gridCol>
                <a:gridCol w="1073446">
                  <a:extLst>
                    <a:ext uri="{9D8B030D-6E8A-4147-A177-3AD203B41FA5}">
                      <a16:colId xmlns:a16="http://schemas.microsoft.com/office/drawing/2014/main" val="2582450313"/>
                    </a:ext>
                  </a:extLst>
                </a:gridCol>
                <a:gridCol w="1022236">
                  <a:extLst>
                    <a:ext uri="{9D8B030D-6E8A-4147-A177-3AD203B41FA5}">
                      <a16:colId xmlns:a16="http://schemas.microsoft.com/office/drawing/2014/main" val="1659786651"/>
                    </a:ext>
                  </a:extLst>
                </a:gridCol>
              </a:tblGrid>
              <a:tr h="264944">
                <a:tc>
                  <a:txBody>
                    <a:bodyPr/>
                    <a:lstStyle/>
                    <a:p>
                      <a:pPr>
                        <a:lnSpc>
                          <a:spcPct val="107000"/>
                        </a:lnSpc>
                        <a:spcAft>
                          <a:spcPts val="0"/>
                        </a:spcAft>
                      </a:pPr>
                      <a:r>
                        <a:rPr lang="en-ZA" sz="1100" dirty="0">
                          <a:effectLst/>
                        </a:rPr>
                        <a:t>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dirty="0">
                          <a:effectLst/>
                        </a:rPr>
                        <a:t>Report Name</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a:effectLst/>
                        </a:rPr>
                        <a:t>Relevance</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a:effectLst/>
                        </a:rPr>
                        <a:t>Methodological Rigor</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a:effectLst/>
                        </a:rPr>
                        <a:t>Timeliness</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a:effectLst/>
                        </a:rPr>
                        <a:t>Report Quality</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dirty="0">
                          <a:effectLst/>
                        </a:rPr>
                        <a:t>Stakeholder Participation &amp; Ownership</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dirty="0">
                          <a:effectLst/>
                        </a:rPr>
                        <a:t>Evidence-informed Decision-Making</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dirty="0">
                          <a:effectLst/>
                        </a:rPr>
                        <a:t>Institutional Arrangements &amp; Capacity</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0"/>
                        </a:spcAft>
                      </a:pPr>
                      <a:r>
                        <a:rPr lang="en-ZA" sz="1100" dirty="0">
                          <a:effectLst/>
                        </a:rPr>
                        <a:t>Sustainability &amp; Lessons Learned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2979171118"/>
                  </a:ext>
                </a:extLst>
              </a:tr>
              <a:tr h="197967">
                <a:tc>
                  <a:txBody>
                    <a:bodyPr/>
                    <a:lstStyle/>
                    <a:p>
                      <a:pPr>
                        <a:lnSpc>
                          <a:spcPct val="107000"/>
                        </a:lnSpc>
                        <a:spcAft>
                          <a:spcPts val="800"/>
                        </a:spcAft>
                      </a:pPr>
                      <a:r>
                        <a:rPr lang="en-ZA" sz="1100">
                          <a:effectLst/>
                        </a:rPr>
                        <a:t>1</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Outcome Evaluation Study on the Integrated Municipal Support Programme (IMSP)</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2399160652"/>
                  </a:ext>
                </a:extLst>
              </a:tr>
              <a:tr h="326468">
                <a:tc>
                  <a:txBody>
                    <a:bodyPr/>
                    <a:lstStyle/>
                    <a:p>
                      <a:pPr>
                        <a:lnSpc>
                          <a:spcPct val="107000"/>
                        </a:lnSpc>
                        <a:spcAft>
                          <a:spcPts val="800"/>
                        </a:spcAft>
                      </a:pPr>
                      <a:r>
                        <a:rPr lang="en-ZA" sz="1100">
                          <a:effectLst/>
                        </a:rPr>
                        <a:t>2</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Report on the Implementation Evaluation of Phezukomkhono Mlimi Programme</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2667232300"/>
                  </a:ext>
                </a:extLst>
              </a:tr>
              <a:tr h="345434">
                <a:tc>
                  <a:txBody>
                    <a:bodyPr/>
                    <a:lstStyle/>
                    <a:p>
                      <a:pPr>
                        <a:lnSpc>
                          <a:spcPct val="107000"/>
                        </a:lnSpc>
                        <a:spcAft>
                          <a:spcPts val="800"/>
                        </a:spcAft>
                      </a:pPr>
                      <a:r>
                        <a:rPr lang="en-ZA" sz="1100">
                          <a:effectLst/>
                        </a:rPr>
                        <a:t>3</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Report on the Evaluation of the Fortune 40 Mpumalanga Young Farmers’ Incubation Programme</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2163430267"/>
                  </a:ext>
                </a:extLst>
              </a:tr>
              <a:tr h="197967">
                <a:tc>
                  <a:txBody>
                    <a:bodyPr/>
                    <a:lstStyle/>
                    <a:p>
                      <a:pPr>
                        <a:lnSpc>
                          <a:spcPct val="107000"/>
                        </a:lnSpc>
                        <a:spcAft>
                          <a:spcPts val="800"/>
                        </a:spcAft>
                      </a:pPr>
                      <a:r>
                        <a:rPr lang="en-ZA" sz="1100">
                          <a:effectLst/>
                        </a:rPr>
                        <a:t>4</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Mpumalanga Province Transversal Term Contract Rapid Evaluation report</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1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3432114082"/>
                  </a:ext>
                </a:extLst>
              </a:tr>
              <a:tr h="264944">
                <a:tc>
                  <a:txBody>
                    <a:bodyPr/>
                    <a:lstStyle/>
                    <a:p>
                      <a:pPr>
                        <a:lnSpc>
                          <a:spcPct val="107000"/>
                        </a:lnSpc>
                        <a:spcAft>
                          <a:spcPts val="800"/>
                        </a:spcAft>
                      </a:pPr>
                      <a:r>
                        <a:rPr lang="en-ZA" sz="1100">
                          <a:effectLst/>
                        </a:rPr>
                        <a:t>5</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Rapid implementation evaluation of </a:t>
                      </a:r>
                      <a:r>
                        <a:rPr lang="en-ZA" sz="1100" dirty="0" err="1">
                          <a:effectLst/>
                        </a:rPr>
                        <a:t>Mdala</a:t>
                      </a:r>
                      <a:r>
                        <a:rPr lang="en-ZA" sz="1100" dirty="0">
                          <a:effectLst/>
                        </a:rPr>
                        <a:t> nature reserve and </a:t>
                      </a:r>
                      <a:r>
                        <a:rPr lang="en-ZA" sz="1100" dirty="0" err="1">
                          <a:effectLst/>
                        </a:rPr>
                        <a:t>Mkhombo</a:t>
                      </a:r>
                      <a:r>
                        <a:rPr lang="en-ZA" sz="1100" dirty="0">
                          <a:effectLst/>
                        </a:rPr>
                        <a:t> dam nature reserve</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1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3590282810"/>
                  </a:ext>
                </a:extLst>
              </a:tr>
              <a:tr h="436832">
                <a:tc>
                  <a:txBody>
                    <a:bodyPr/>
                    <a:lstStyle/>
                    <a:p>
                      <a:pPr>
                        <a:lnSpc>
                          <a:spcPct val="107000"/>
                        </a:lnSpc>
                        <a:spcAft>
                          <a:spcPts val="800"/>
                        </a:spcAft>
                      </a:pPr>
                      <a:r>
                        <a:rPr lang="en-ZA" sz="1100">
                          <a:effectLst/>
                        </a:rPr>
                        <a:t>6</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Implementation and Outcome Evaluation of D233 Louisville Road Project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4 – Strong alignment</a:t>
                      </a: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a:t>
                      </a:r>
                      <a:r>
                        <a:rPr lang="en-ZA" sz="1100" dirty="0">
                          <a:effectLst/>
                          <a:latin typeface="Calibri" panose="020F0502020204030204" pitchFamily="34" charset="0"/>
                          <a:ea typeface="Calibri" panose="020F0502020204030204" pitchFamily="34" charset="0"/>
                          <a:cs typeface="Times New Roman" panose="02020603050405020304" pitchFamily="18" charset="0"/>
                        </a:rPr>
                        <a:t> (Good)</a:t>
                      </a:r>
                    </a:p>
                  </a:txBody>
                  <a:tcPr marL="25194" marR="25194" marT="0" marB="0"/>
                </a:tc>
                <a:extLst>
                  <a:ext uri="{0D108BD9-81ED-4DB2-BD59-A6C34878D82A}">
                    <a16:rowId xmlns:a16="http://schemas.microsoft.com/office/drawing/2014/main" val="1534096419"/>
                  </a:ext>
                </a:extLst>
              </a:tr>
              <a:tr h="436832">
                <a:tc>
                  <a:txBody>
                    <a:bodyPr/>
                    <a:lstStyle/>
                    <a:p>
                      <a:pPr>
                        <a:lnSpc>
                          <a:spcPct val="107000"/>
                        </a:lnSpc>
                        <a:spcAft>
                          <a:spcPts val="800"/>
                        </a:spcAft>
                      </a:pPr>
                      <a:r>
                        <a:rPr lang="en-ZA" sz="1100">
                          <a:effectLst/>
                        </a:rPr>
                        <a:t>7</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Report on the Rapid Evaluation of the </a:t>
                      </a:r>
                      <a:r>
                        <a:rPr lang="en-ZA" sz="1100" dirty="0" err="1">
                          <a:effectLst/>
                        </a:rPr>
                        <a:t>Sakhabakhi</a:t>
                      </a:r>
                      <a:r>
                        <a:rPr lang="en-ZA" sz="1100" dirty="0">
                          <a:effectLst/>
                        </a:rPr>
                        <a:t> emerging contractor development programme</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4 – Strong alignment</a:t>
                      </a:r>
                    </a:p>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a:t>
                      </a:r>
                      <a:r>
                        <a:rPr lang="en-ZA" sz="1100" dirty="0">
                          <a:effectLst/>
                          <a:latin typeface="Calibri" panose="020F0502020204030204" pitchFamily="34" charset="0"/>
                          <a:ea typeface="Calibri" panose="020F0502020204030204" pitchFamily="34" charset="0"/>
                          <a:cs typeface="Times New Roman" panose="02020603050405020304" pitchFamily="18" charset="0"/>
                        </a:rPr>
                        <a:t> (Good)</a:t>
                      </a:r>
                    </a:p>
                  </a:txBody>
                  <a:tcPr marL="25194" marR="25194" marT="0" marB="0"/>
                </a:tc>
                <a:extLst>
                  <a:ext uri="{0D108BD9-81ED-4DB2-BD59-A6C34878D82A}">
                    <a16:rowId xmlns:a16="http://schemas.microsoft.com/office/drawing/2014/main" val="3483098610"/>
                  </a:ext>
                </a:extLst>
              </a:tr>
            </a:tbl>
          </a:graphicData>
        </a:graphic>
      </p:graphicFrame>
    </p:spTree>
    <p:extLst>
      <p:ext uri="{BB962C8B-B14F-4D97-AF65-F5344CB8AC3E}">
        <p14:creationId xmlns:p14="http://schemas.microsoft.com/office/powerpoint/2010/main" val="4212263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970961"/>
            <a:ext cx="8915400" cy="446676"/>
          </a:xfrm>
        </p:spPr>
        <p:txBody>
          <a:bodyPr>
            <a:normAutofit fontScale="90000"/>
          </a:bodyPr>
          <a:lstStyle/>
          <a:p>
            <a:pPr algn="l"/>
            <a:br>
              <a:rPr lang="en-US" sz="3100" dirty="0"/>
            </a:br>
            <a:r>
              <a:rPr lang="en-US" sz="2700" b="1" dirty="0"/>
              <a:t>5.5. Summary score for all 14 evaluations cont’</a:t>
            </a:r>
            <a:br>
              <a:rPr lang="en-US" sz="2700" dirty="0"/>
            </a:br>
            <a:endParaRPr lang="en-ZA" sz="27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29236325"/>
              </p:ext>
            </p:extLst>
          </p:nvPr>
        </p:nvGraphicFramePr>
        <p:xfrm>
          <a:off x="65989" y="1417639"/>
          <a:ext cx="9747313" cy="5167601"/>
        </p:xfrm>
        <a:graphic>
          <a:graphicData uri="http://schemas.openxmlformats.org/drawingml/2006/table">
            <a:tbl>
              <a:tblPr firstRow="1" bandRow="1">
                <a:tableStyleId>{5C22544A-7EE6-4342-B048-85BDC9FD1C3A}</a:tableStyleId>
              </a:tblPr>
              <a:tblGrid>
                <a:gridCol w="294795">
                  <a:extLst>
                    <a:ext uri="{9D8B030D-6E8A-4147-A177-3AD203B41FA5}">
                      <a16:colId xmlns:a16="http://schemas.microsoft.com/office/drawing/2014/main" val="1744514453"/>
                    </a:ext>
                  </a:extLst>
                </a:gridCol>
                <a:gridCol w="2354136">
                  <a:extLst>
                    <a:ext uri="{9D8B030D-6E8A-4147-A177-3AD203B41FA5}">
                      <a16:colId xmlns:a16="http://schemas.microsoft.com/office/drawing/2014/main" val="2773914787"/>
                    </a:ext>
                  </a:extLst>
                </a:gridCol>
                <a:gridCol w="961534">
                  <a:extLst>
                    <a:ext uri="{9D8B030D-6E8A-4147-A177-3AD203B41FA5}">
                      <a16:colId xmlns:a16="http://schemas.microsoft.com/office/drawing/2014/main" val="4186682385"/>
                    </a:ext>
                  </a:extLst>
                </a:gridCol>
                <a:gridCol w="1027521">
                  <a:extLst>
                    <a:ext uri="{9D8B030D-6E8A-4147-A177-3AD203B41FA5}">
                      <a16:colId xmlns:a16="http://schemas.microsoft.com/office/drawing/2014/main" val="84239347"/>
                    </a:ext>
                  </a:extLst>
                </a:gridCol>
                <a:gridCol w="782425">
                  <a:extLst>
                    <a:ext uri="{9D8B030D-6E8A-4147-A177-3AD203B41FA5}">
                      <a16:colId xmlns:a16="http://schemas.microsoft.com/office/drawing/2014/main" val="363223743"/>
                    </a:ext>
                  </a:extLst>
                </a:gridCol>
                <a:gridCol w="867266">
                  <a:extLst>
                    <a:ext uri="{9D8B030D-6E8A-4147-A177-3AD203B41FA5}">
                      <a16:colId xmlns:a16="http://schemas.microsoft.com/office/drawing/2014/main" val="1359981035"/>
                    </a:ext>
                  </a:extLst>
                </a:gridCol>
                <a:gridCol w="1018095">
                  <a:extLst>
                    <a:ext uri="{9D8B030D-6E8A-4147-A177-3AD203B41FA5}">
                      <a16:colId xmlns:a16="http://schemas.microsoft.com/office/drawing/2014/main" val="4083783214"/>
                    </a:ext>
                  </a:extLst>
                </a:gridCol>
                <a:gridCol w="791851">
                  <a:extLst>
                    <a:ext uri="{9D8B030D-6E8A-4147-A177-3AD203B41FA5}">
                      <a16:colId xmlns:a16="http://schemas.microsoft.com/office/drawing/2014/main" val="2003183304"/>
                    </a:ext>
                  </a:extLst>
                </a:gridCol>
                <a:gridCol w="936474">
                  <a:extLst>
                    <a:ext uri="{9D8B030D-6E8A-4147-A177-3AD203B41FA5}">
                      <a16:colId xmlns:a16="http://schemas.microsoft.com/office/drawing/2014/main" val="3505206734"/>
                    </a:ext>
                  </a:extLst>
                </a:gridCol>
                <a:gridCol w="713216">
                  <a:extLst>
                    <a:ext uri="{9D8B030D-6E8A-4147-A177-3AD203B41FA5}">
                      <a16:colId xmlns:a16="http://schemas.microsoft.com/office/drawing/2014/main" val="2945361843"/>
                    </a:ext>
                  </a:extLst>
                </a:gridCol>
              </a:tblGrid>
              <a:tr h="228810">
                <a:tc>
                  <a:txBody>
                    <a:bodyPr/>
                    <a:lstStyle/>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Report Name</a:t>
                      </a:r>
                    </a:p>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Relevance</a:t>
                      </a: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Methodological</a:t>
                      </a:r>
                      <a:r>
                        <a:rPr lang="en-ZA" sz="1100" baseline="0" dirty="0">
                          <a:effectLst/>
                          <a:latin typeface="Calibri" panose="020F0502020204030204" pitchFamily="34" charset="0"/>
                          <a:ea typeface="Calibri" panose="020F0502020204030204" pitchFamily="34" charset="0"/>
                          <a:cs typeface="Times New Roman" panose="02020603050405020304" pitchFamily="18" charset="0"/>
                        </a:rPr>
                        <a:t> Rigor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Timeliness</a:t>
                      </a: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Report Quality</a:t>
                      </a: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Stakeholder Participation &amp; Ownership</a:t>
                      </a:r>
                    </a:p>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Evidence-informed Decision-Making</a:t>
                      </a:r>
                    </a:p>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Institutional Arrangements &amp; Capacity</a:t>
                      </a:r>
                    </a:p>
                    <a:p>
                      <a:pPr>
                        <a:lnSpc>
                          <a:spcPct val="107000"/>
                        </a:lnSpc>
                        <a:spcAft>
                          <a:spcPts val="800"/>
                        </a:spcAft>
                      </a:pP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latin typeface="Calibri" panose="020F0502020204030204" pitchFamily="34" charset="0"/>
                          <a:ea typeface="Calibri" panose="020F0502020204030204" pitchFamily="34" charset="0"/>
                          <a:cs typeface="Times New Roman" panose="02020603050405020304" pitchFamily="18" charset="0"/>
                        </a:rPr>
                        <a:t>Sustainability &amp; Lessons Learned</a:t>
                      </a:r>
                    </a:p>
                  </a:txBody>
                  <a:tcPr marL="25194" marR="25194" marT="0" marB="0"/>
                </a:tc>
                <a:extLst>
                  <a:ext uri="{0D108BD9-81ED-4DB2-BD59-A6C34878D82A}">
                    <a16:rowId xmlns:a16="http://schemas.microsoft.com/office/drawing/2014/main" val="1097880274"/>
                  </a:ext>
                </a:extLst>
              </a:tr>
              <a:tr h="520919">
                <a:tc>
                  <a:txBody>
                    <a:bodyPr/>
                    <a:lstStyle/>
                    <a:p>
                      <a:pPr>
                        <a:lnSpc>
                          <a:spcPct val="107000"/>
                        </a:lnSpc>
                        <a:spcAft>
                          <a:spcPts val="800"/>
                        </a:spcAft>
                      </a:pPr>
                      <a:r>
                        <a:rPr lang="en-ZA" sz="1100" dirty="0">
                          <a:solidFill>
                            <a:schemeClr val="bg1"/>
                          </a:solidFill>
                          <a:effectLst/>
                        </a:rPr>
                        <a:t>8</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dirty="0">
                          <a:effectLst/>
                        </a:rPr>
                        <a:t>Report on the Evaluation of the Premier’s Youth Development Fund ( PYDF)</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861402324"/>
                  </a:ext>
                </a:extLst>
              </a:tr>
              <a:tr h="560110">
                <a:tc>
                  <a:txBody>
                    <a:bodyPr/>
                    <a:lstStyle/>
                    <a:p>
                      <a:pPr>
                        <a:lnSpc>
                          <a:spcPct val="107000"/>
                        </a:lnSpc>
                        <a:spcAft>
                          <a:spcPts val="800"/>
                        </a:spcAft>
                      </a:pPr>
                      <a:r>
                        <a:rPr lang="en-ZA" sz="1100" dirty="0">
                          <a:solidFill>
                            <a:schemeClr val="bg1"/>
                          </a:solidFill>
                          <a:effectLst/>
                        </a:rPr>
                        <a:t>9</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dirty="0">
                          <a:effectLst/>
                        </a:rPr>
                        <a:t>Report on the Rapid Evaluation of the Effectiveness of Governance Structures in Primary Health Care Facilities </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1953497263"/>
                  </a:ext>
                </a:extLst>
              </a:tr>
              <a:tr h="365370">
                <a:tc>
                  <a:txBody>
                    <a:bodyPr/>
                    <a:lstStyle/>
                    <a:p>
                      <a:pPr>
                        <a:lnSpc>
                          <a:spcPct val="107000"/>
                        </a:lnSpc>
                        <a:spcAft>
                          <a:spcPts val="800"/>
                        </a:spcAft>
                      </a:pPr>
                      <a:r>
                        <a:rPr lang="en-ZA" sz="1100" dirty="0">
                          <a:solidFill>
                            <a:schemeClr val="bg1"/>
                          </a:solidFill>
                          <a:effectLst/>
                        </a:rPr>
                        <a:t>10</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a:effectLst/>
                        </a:rPr>
                        <a:t>Report on the Evaluation of the Rural Boarding Schools project</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1694380300"/>
                  </a:ext>
                </a:extLst>
              </a:tr>
              <a:tr h="568725">
                <a:tc>
                  <a:txBody>
                    <a:bodyPr/>
                    <a:lstStyle/>
                    <a:p>
                      <a:pPr>
                        <a:lnSpc>
                          <a:spcPct val="107000"/>
                        </a:lnSpc>
                        <a:spcAft>
                          <a:spcPts val="800"/>
                        </a:spcAft>
                      </a:pPr>
                      <a:r>
                        <a:rPr lang="en-ZA" sz="1100" dirty="0">
                          <a:solidFill>
                            <a:schemeClr val="bg1"/>
                          </a:solidFill>
                          <a:effectLst/>
                        </a:rPr>
                        <a:t>11</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dirty="0">
                          <a:effectLst/>
                        </a:rPr>
                        <a:t>Evaluation of the Sanitary Dignity Towels Project</a:t>
                      </a:r>
                      <a:r>
                        <a:rPr lang="en-ZA" sz="1100" baseline="0" dirty="0">
                          <a:effectLst/>
                        </a:rPr>
                        <a:t> </a:t>
                      </a:r>
                      <a:r>
                        <a:rPr lang="en-ZA" sz="1100" dirty="0">
                          <a:effectLst/>
                        </a:rPr>
                        <a:t>in Mpumalanga Province, South Africa.</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 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1</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1667530804"/>
                  </a:ext>
                </a:extLst>
              </a:tr>
              <a:tr h="530225">
                <a:tc>
                  <a:txBody>
                    <a:bodyPr/>
                    <a:lstStyle/>
                    <a:p>
                      <a:pPr>
                        <a:lnSpc>
                          <a:spcPct val="107000"/>
                        </a:lnSpc>
                        <a:spcAft>
                          <a:spcPts val="800"/>
                        </a:spcAft>
                      </a:pPr>
                      <a:r>
                        <a:rPr lang="en-ZA" sz="1100" dirty="0">
                          <a:solidFill>
                            <a:schemeClr val="bg1"/>
                          </a:solidFill>
                          <a:effectLst/>
                        </a:rPr>
                        <a:t>12</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a:effectLst/>
                        </a:rPr>
                        <a:t>Evaluation of Informal Settlements Upgrade Programme: Mpumalanga Province 2019-2024</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3</a:t>
                      </a:r>
                      <a:r>
                        <a:rPr lang="en-ZA" sz="1100" dirty="0">
                          <a:effectLst/>
                          <a:latin typeface="Calibri" panose="020F0502020204030204" pitchFamily="34" charset="0"/>
                          <a:ea typeface="Calibri" panose="020F0502020204030204" pitchFamily="34" charset="0"/>
                          <a:cs typeface="Times New Roman" panose="02020603050405020304" pitchFamily="18" charset="0"/>
                        </a:rPr>
                        <a:t> (Good)</a:t>
                      </a:r>
                    </a:p>
                  </a:txBody>
                  <a:tcPr marL="25194" marR="25194" marT="0" marB="0"/>
                </a:tc>
                <a:extLst>
                  <a:ext uri="{0D108BD9-81ED-4DB2-BD59-A6C34878D82A}">
                    <a16:rowId xmlns:a16="http://schemas.microsoft.com/office/drawing/2014/main" val="1043606410"/>
                  </a:ext>
                </a:extLst>
              </a:tr>
              <a:tr h="550010">
                <a:tc>
                  <a:txBody>
                    <a:bodyPr/>
                    <a:lstStyle/>
                    <a:p>
                      <a:pPr>
                        <a:lnSpc>
                          <a:spcPct val="107000"/>
                        </a:lnSpc>
                        <a:spcAft>
                          <a:spcPts val="800"/>
                        </a:spcAft>
                      </a:pPr>
                      <a:r>
                        <a:rPr lang="en-ZA" sz="1100" dirty="0">
                          <a:solidFill>
                            <a:schemeClr val="bg1"/>
                          </a:solidFill>
                          <a:effectLst/>
                        </a:rPr>
                        <a:t>13</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dirty="0">
                          <a:effectLst/>
                        </a:rPr>
                        <a:t>Outcomes Evaluation of the Household Initiatives for Sustainable Livelihood Intervention by DSD in Mpumalanga</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 Strong alignment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2 (Fair)</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3 (Good)</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4--Strong ownership</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2 (Fair)</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3862326630"/>
                  </a:ext>
                </a:extLst>
              </a:tr>
              <a:tr h="706966">
                <a:tc>
                  <a:txBody>
                    <a:bodyPr/>
                    <a:lstStyle/>
                    <a:p>
                      <a:pPr>
                        <a:lnSpc>
                          <a:spcPct val="107000"/>
                        </a:lnSpc>
                        <a:spcAft>
                          <a:spcPts val="800"/>
                        </a:spcAft>
                      </a:pPr>
                      <a:r>
                        <a:rPr lang="en-ZA" sz="1100" dirty="0">
                          <a:solidFill>
                            <a:schemeClr val="bg1"/>
                          </a:solidFill>
                          <a:effectLst/>
                        </a:rPr>
                        <a:t>14</a:t>
                      </a:r>
                      <a:endParaRPr lang="en-ZA"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chemeClr val="accent1"/>
                    </a:solidFill>
                  </a:tcPr>
                </a:tc>
                <a:tc>
                  <a:txBody>
                    <a:bodyPr/>
                    <a:lstStyle/>
                    <a:p>
                      <a:pPr>
                        <a:lnSpc>
                          <a:spcPct val="107000"/>
                        </a:lnSpc>
                        <a:spcAft>
                          <a:spcPts val="800"/>
                        </a:spcAft>
                      </a:pPr>
                      <a:r>
                        <a:rPr lang="en-ZA" sz="1100" dirty="0">
                          <a:effectLst/>
                        </a:rPr>
                        <a:t>Evaluation of the Mpumalanga Tourism Safety Monitoring Programme-Final Report</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4 – Strong alignment</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a:effectLst/>
                        </a:rPr>
                        <a:t>4 – Strong ownership</a:t>
                      </a:r>
                      <a:endParaRPr lang="en-ZA" sz="110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ZA" sz="1100" dirty="0">
                          <a:effectLst/>
                        </a:rPr>
                        <a:t> 0</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tc>
                  <a:txBody>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a:t>
                      </a:r>
                      <a:r>
                        <a:rPr lang="en-ZA" sz="1100" dirty="0">
                          <a:effectLst/>
                          <a:latin typeface="Calibri" panose="020F0502020204030204" pitchFamily="34" charset="0"/>
                          <a:ea typeface="Calibri" panose="020F0502020204030204" pitchFamily="34" charset="0"/>
                          <a:cs typeface="Times New Roman" panose="02020603050405020304" pitchFamily="18" charset="0"/>
                        </a:rPr>
                        <a:t> (Fair)</a:t>
                      </a:r>
                    </a:p>
                  </a:txBody>
                  <a:tcPr marL="25194" marR="25194" marT="0" marB="0"/>
                </a:tc>
                <a:tc>
                  <a:txBody>
                    <a:bodyPr/>
                    <a:lstStyle/>
                    <a:p>
                      <a:pPr algn="l">
                        <a:lnSpc>
                          <a:spcPct val="107000"/>
                        </a:lnSpc>
                        <a:spcAft>
                          <a:spcPts val="800"/>
                        </a:spcAft>
                      </a:pPr>
                      <a:r>
                        <a:rPr lang="en-ZA" sz="1100" dirty="0">
                          <a:effectLst/>
                        </a:rPr>
                        <a:t>3 (Good)</a:t>
                      </a:r>
                      <a:endParaRPr lang="en-ZA"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tc>
                <a:extLst>
                  <a:ext uri="{0D108BD9-81ED-4DB2-BD59-A6C34878D82A}">
                    <a16:rowId xmlns:a16="http://schemas.microsoft.com/office/drawing/2014/main" val="1767676718"/>
                  </a:ext>
                </a:extLst>
              </a:tr>
              <a:tr h="365370">
                <a:tc>
                  <a:txBody>
                    <a:bodyPr/>
                    <a:lstStyle/>
                    <a:p>
                      <a:pPr>
                        <a:lnSpc>
                          <a:spcPct val="107000"/>
                        </a:lnSpc>
                        <a:spcAft>
                          <a:spcPts val="800"/>
                        </a:spcAft>
                      </a:pPr>
                      <a:r>
                        <a:rPr lang="en-ZA" sz="1100" b="1">
                          <a:effectLst/>
                        </a:rPr>
                        <a:t> </a:t>
                      </a:r>
                      <a:endParaRPr lang="en-ZA" sz="1100" b="1">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a:effectLst/>
                        </a:rPr>
                        <a:t>Average Score</a:t>
                      </a:r>
                      <a:endParaRPr lang="en-ZA" sz="1100" b="1">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4</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3</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2</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3</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3</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2</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2</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tc>
                  <a:txBody>
                    <a:bodyPr/>
                    <a:lstStyle/>
                    <a:p>
                      <a:pPr>
                        <a:lnSpc>
                          <a:spcPct val="107000"/>
                        </a:lnSpc>
                        <a:spcAft>
                          <a:spcPts val="800"/>
                        </a:spcAft>
                      </a:pPr>
                      <a:r>
                        <a:rPr lang="en-ZA" sz="1100" b="1" dirty="0">
                          <a:effectLst/>
                        </a:rPr>
                        <a:t> 3</a:t>
                      </a:r>
                      <a:endParaRPr lang="en-ZA"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194" marR="25194" marT="0" marB="0">
                    <a:solidFill>
                      <a:srgbClr val="FFC000"/>
                    </a:solidFill>
                  </a:tcPr>
                </a:tc>
                <a:extLst>
                  <a:ext uri="{0D108BD9-81ED-4DB2-BD59-A6C34878D82A}">
                    <a16:rowId xmlns:a16="http://schemas.microsoft.com/office/drawing/2014/main" val="807490492"/>
                  </a:ext>
                </a:extLst>
              </a:tr>
            </a:tbl>
          </a:graphicData>
        </a:graphic>
      </p:graphicFrame>
      <p:sp>
        <p:nvSpPr>
          <p:cNvPr id="4" name="Slide Number Placeholder 3"/>
          <p:cNvSpPr>
            <a:spLocks noGrp="1"/>
          </p:cNvSpPr>
          <p:nvPr>
            <p:ph type="sldNum" sz="quarter" idx="12"/>
          </p:nvPr>
        </p:nvSpPr>
        <p:spPr/>
        <p:txBody>
          <a:bodyPr/>
          <a:lstStyle/>
          <a:p>
            <a:fld id="{39AC5568-C467-DA4E-A229-6C912B895CA4}" type="slidenum">
              <a:rPr lang="en-US" smtClean="0"/>
              <a:pPr/>
              <a:t>12</a:t>
            </a:fld>
            <a:endParaRPr lang="en-US" dirty="0"/>
          </a:p>
        </p:txBody>
      </p:sp>
    </p:spTree>
    <p:extLst>
      <p:ext uri="{BB962C8B-B14F-4D97-AF65-F5344CB8AC3E}">
        <p14:creationId xmlns:p14="http://schemas.microsoft.com/office/powerpoint/2010/main" val="4029092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7654A-130D-A88D-6D58-55359FCD176D}"/>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233F956C-85C7-C4B9-AD96-B5757648DE43}"/>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29D5AA43-91E1-7375-34A1-7B4E732257AE}"/>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6. Key findings</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ABD05EAB-7264-B2F1-A423-3942EAA3CE78}"/>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13</a:t>
            </a:fld>
            <a:endParaRPr lang="en-US" b="1" dirty="0">
              <a:solidFill>
                <a:srgbClr val="006400"/>
              </a:solidFill>
              <a:latin typeface="Calibri"/>
            </a:endParaRPr>
          </a:p>
        </p:txBody>
      </p:sp>
      <p:sp>
        <p:nvSpPr>
          <p:cNvPr id="3" name="Content Placeholder 2">
            <a:extLst>
              <a:ext uri="{FF2B5EF4-FFF2-40B4-BE49-F238E27FC236}">
                <a16:creationId xmlns:a16="http://schemas.microsoft.com/office/drawing/2014/main" id="{35B8A51F-7095-9276-5DAA-43A39DC3C33A}"/>
              </a:ext>
            </a:extLst>
          </p:cNvPr>
          <p:cNvSpPr txBox="1">
            <a:spLocks/>
          </p:cNvSpPr>
          <p:nvPr/>
        </p:nvSpPr>
        <p:spPr>
          <a:xfrm>
            <a:off x="57875" y="1443153"/>
            <a:ext cx="9731034" cy="493802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00000"/>
              </a:lnSpc>
              <a:spcBef>
                <a:spcPts val="1000"/>
              </a:spcBef>
              <a:spcAft>
                <a:spcPts val="800"/>
              </a:spcAft>
              <a:buClr>
                <a:srgbClr val="2C5131"/>
              </a:buClr>
              <a:buSzPct val="100000"/>
              <a:buFont typeface="Arial" panose="020B0604020202020204" pitchFamily="34" charset="0"/>
              <a:buChar char="•"/>
              <a:tabLst/>
              <a:defRPr/>
            </a:pPr>
            <a:endParaRPr lang="en-US" sz="14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EBF8411-A53E-DDDF-A6E8-12402253141F}"/>
              </a:ext>
            </a:extLst>
          </p:cNvPr>
          <p:cNvSpPr>
            <a:spLocks noGrp="1"/>
          </p:cNvSpPr>
          <p:nvPr>
            <p:ph type="sldNum" sz="quarter" idx="12"/>
          </p:nvPr>
        </p:nvSpPr>
        <p:spPr>
          <a:xfrm>
            <a:off x="3797300" y="6016050"/>
            <a:ext cx="2311400" cy="365125"/>
          </a:xfrm>
        </p:spPr>
        <p:txBody>
          <a:bodyPr/>
          <a:lstStyle/>
          <a:p>
            <a:fld id="{39AC5568-C467-DA4E-A229-6C912B895CA4}" type="slidenum">
              <a:rPr lang="en-US" smtClean="0"/>
              <a:pPr/>
              <a:t>13</a:t>
            </a:fld>
            <a:endParaRPr lang="en-US"/>
          </a:p>
        </p:txBody>
      </p:sp>
      <p:sp>
        <p:nvSpPr>
          <p:cNvPr id="8" name="Text Placeholder 2">
            <a:extLst>
              <a:ext uri="{FF2B5EF4-FFF2-40B4-BE49-F238E27FC236}">
                <a16:creationId xmlns:a16="http://schemas.microsoft.com/office/drawing/2014/main" id="{EF6A9D2A-3389-4454-86EB-241C3EC4BFB5}"/>
              </a:ext>
            </a:extLst>
          </p:cNvPr>
          <p:cNvSpPr txBox="1">
            <a:spLocks/>
          </p:cNvSpPr>
          <p:nvPr/>
        </p:nvSpPr>
        <p:spPr>
          <a:xfrm>
            <a:off x="117091" y="1443153"/>
            <a:ext cx="9671818" cy="480290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457200" algn="l"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Strong policy alignment with SDGs, NDP 2030 and provincial priorities.</a:t>
            </a:r>
          </a:p>
          <a:p>
            <a:pPr marL="457200" marR="0" lvl="0" indent="-457200" algn="l"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US" sz="28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Evaluations consistently applied mixed-methods approaches guided by NEPF standards and OECD-DAC criteria.</a:t>
            </a:r>
            <a:endParaRPr kumimoji="0" lang="en-ZA" sz="28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endParaRPr>
          </a:p>
          <a:p>
            <a:pPr marL="457200" marR="0" lvl="0" indent="-457200" algn="l"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Broad stakeholder participation during evaluation enriched credibility.</a:t>
            </a:r>
          </a:p>
          <a:p>
            <a:pPr marL="457200" marR="0" lvl="0" indent="-457200" algn="l"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Reports transparent, triangulated evidence, and actionable recommendations.</a:t>
            </a:r>
          </a:p>
          <a:p>
            <a:pPr marL="457200" marR="0" lvl="0" indent="-457200" algn="l"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8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Weaknesses</a:t>
            </a:r>
            <a:r>
              <a:rPr kumimoji="0" lang="en-ZA" sz="28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 Poor MEL systems, and </a:t>
            </a:r>
            <a:r>
              <a:rPr kumimoji="0" lang="en-ZA" sz="2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sym typeface="Trebuchet MS"/>
              </a:rPr>
              <a:t>weak stakeholder involvement.</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Tree>
    <p:extLst>
      <p:ext uri="{BB962C8B-B14F-4D97-AF65-F5344CB8AC3E}">
        <p14:creationId xmlns:p14="http://schemas.microsoft.com/office/powerpoint/2010/main" val="2295196611"/>
      </p:ext>
    </p:extLst>
  </p:cSld>
  <p:clrMapOvr>
    <a:masterClrMapping/>
  </p:clrMapOvr>
  <p:extLst>
    <p:ext uri="{6950BFC3-D8DA-4A85-94F7-54DA5524770B}">
      <p188:commentRel xmlns:p188="http://schemas.microsoft.com/office/powerpoint/2018/8/main" xmlns=""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22B97-1D80-2333-8A7D-E58D5DACA381}"/>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AF622E7C-94E8-6255-B305-3015EBFC3333}"/>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58E77765-B541-796C-F906-AA172B41D0F4}"/>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7. Evaluation Success</a:t>
            </a:r>
            <a:endParaRPr lang="en-ZA" sz="2400" b="1" kern="100" dirty="0">
              <a:solidFill>
                <a:sysClr val="windowText" lastClr="000000"/>
              </a:solidFill>
              <a:latin typeface="+mj-lt"/>
              <a:ea typeface="Aptos" panose="020B0004020202020204" pitchFamily="34" charset="0"/>
              <a:cs typeface="Arial" panose="020B0604020202020204" pitchFamily="34" charset="0"/>
            </a:endParaRPr>
          </a:p>
        </p:txBody>
      </p:sp>
      <p:sp>
        <p:nvSpPr>
          <p:cNvPr id="9" name="Slide Number Placeholder 2">
            <a:extLst>
              <a:ext uri="{FF2B5EF4-FFF2-40B4-BE49-F238E27FC236}">
                <a16:creationId xmlns:a16="http://schemas.microsoft.com/office/drawing/2014/main" id="{949C7153-3250-246A-2022-2E9A99C908E8}"/>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14</a:t>
            </a:fld>
            <a:endParaRPr lang="en-US" b="1" dirty="0">
              <a:solidFill>
                <a:srgbClr val="006400"/>
              </a:solidFill>
              <a:latin typeface="Calibri"/>
            </a:endParaRPr>
          </a:p>
        </p:txBody>
      </p:sp>
      <p:sp>
        <p:nvSpPr>
          <p:cNvPr id="3" name="Content Placeholder 2">
            <a:extLst>
              <a:ext uri="{FF2B5EF4-FFF2-40B4-BE49-F238E27FC236}">
                <a16:creationId xmlns:a16="http://schemas.microsoft.com/office/drawing/2014/main" id="{DD3574AC-DA85-9FE5-34AA-4AB342B24784}"/>
              </a:ext>
            </a:extLst>
          </p:cNvPr>
          <p:cNvSpPr txBox="1">
            <a:spLocks/>
          </p:cNvSpPr>
          <p:nvPr/>
        </p:nvSpPr>
        <p:spPr>
          <a:xfrm>
            <a:off x="101599" y="1541437"/>
            <a:ext cx="9742055" cy="273961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just" defTabSz="914400" rtl="0" eaLnBrk="1" fontAlgn="auto" latinLnBrk="0" hangingPunct="1">
              <a:spcBef>
                <a:spcPts val="1000"/>
              </a:spcBef>
              <a:spcAft>
                <a:spcPts val="800"/>
              </a:spcAft>
              <a:buClr>
                <a:srgbClr val="B71E42"/>
              </a:buClr>
              <a:buSzPct val="100000"/>
              <a:buNone/>
              <a:tabLst/>
              <a:defRPr/>
            </a:pPr>
            <a:endParaRPr kumimoji="0" lang="en-ZA" sz="1400" b="0" i="0" u="none" strike="noStrike" kern="100" cap="none" spc="0" normalizeH="0" baseline="0" noProof="0" dirty="0">
              <a:ln>
                <a:noFill/>
              </a:ln>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5276281-C17A-DFC8-9045-F3A32094EC2D}"/>
              </a:ext>
            </a:extLst>
          </p:cNvPr>
          <p:cNvSpPr>
            <a:spLocks noGrp="1"/>
          </p:cNvSpPr>
          <p:nvPr>
            <p:ph type="sldNum" sz="quarter" idx="12"/>
          </p:nvPr>
        </p:nvSpPr>
        <p:spPr>
          <a:xfrm>
            <a:off x="3797300" y="6100041"/>
            <a:ext cx="2311400" cy="365125"/>
          </a:xfrm>
        </p:spPr>
        <p:txBody>
          <a:bodyPr/>
          <a:lstStyle/>
          <a:p>
            <a:fld id="{39AC5568-C467-DA4E-A229-6C912B895CA4}" type="slidenum">
              <a:rPr lang="en-US" smtClean="0"/>
              <a:pPr/>
              <a:t>14</a:t>
            </a:fld>
            <a:endParaRPr lang="en-US"/>
          </a:p>
        </p:txBody>
      </p:sp>
      <p:sp>
        <p:nvSpPr>
          <p:cNvPr id="7" name="Text Placeholder 2">
            <a:extLst>
              <a:ext uri="{FF2B5EF4-FFF2-40B4-BE49-F238E27FC236}">
                <a16:creationId xmlns:a16="http://schemas.microsoft.com/office/drawing/2014/main" id="{35D48657-1741-4FE6-A71D-A07766DA87BD}"/>
              </a:ext>
            </a:extLst>
          </p:cNvPr>
          <p:cNvSpPr>
            <a:spLocks noGrp="1"/>
          </p:cNvSpPr>
          <p:nvPr/>
        </p:nvSpPr>
        <p:spPr>
          <a:xfrm>
            <a:off x="212035" y="1381598"/>
            <a:ext cx="9409043" cy="468509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594360" lvl="1" indent="0">
              <a:buNone/>
            </a:pPr>
            <a:endParaRPr lang="en-ZA" dirty="0"/>
          </a:p>
        </p:txBody>
      </p:sp>
      <p:sp>
        <p:nvSpPr>
          <p:cNvPr id="8" name="Text Placeholder 2">
            <a:extLst>
              <a:ext uri="{FF2B5EF4-FFF2-40B4-BE49-F238E27FC236}">
                <a16:creationId xmlns:a16="http://schemas.microsoft.com/office/drawing/2014/main" id="{55D1C5CB-0E3B-413D-B184-0C715976AE8F}"/>
              </a:ext>
            </a:extLst>
          </p:cNvPr>
          <p:cNvSpPr txBox="1">
            <a:spLocks/>
          </p:cNvSpPr>
          <p:nvPr/>
        </p:nvSpPr>
        <p:spPr>
          <a:xfrm>
            <a:off x="101599" y="1443153"/>
            <a:ext cx="9804401" cy="4805247"/>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r>
              <a:rPr kumimoji="0" lang="en-US" sz="3200" b="1" i="0" u="none" strike="noStrike" kern="0" cap="none" spc="0" normalizeH="0" baseline="0" noProof="0" dirty="0">
                <a:ln>
                  <a:noFill/>
                </a:ln>
                <a:solidFill>
                  <a:srgbClr val="3F3F3F"/>
                </a:solidFill>
                <a:effectLst/>
                <a:uLnTx/>
                <a:uFillTx/>
                <a:latin typeface="+mn-lt"/>
                <a:sym typeface="Trebuchet MS"/>
              </a:rPr>
              <a:t>Policy alignment </a:t>
            </a:r>
            <a:r>
              <a:rPr kumimoji="0" lang="en-US" sz="3200" b="0" i="0" u="none" strike="noStrike" kern="0" cap="none" spc="0" normalizeH="0" baseline="0" noProof="0" dirty="0">
                <a:ln>
                  <a:noFill/>
                </a:ln>
                <a:solidFill>
                  <a:srgbClr val="3F3F3F"/>
                </a:solidFill>
                <a:effectLst/>
                <a:uLnTx/>
                <a:uFillTx/>
                <a:latin typeface="+mn-lt"/>
                <a:sym typeface="Trebuchet MS"/>
              </a:rPr>
              <a:t>with national and provincial priorities (education, health, poverty reduction, youth empowerment, infrastructure, tourism).</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r>
              <a:rPr kumimoji="0" lang="en-US" sz="3200" b="1" i="0" u="none" strike="noStrike" kern="0" cap="none" spc="0" normalizeH="0" baseline="0" noProof="0" dirty="0">
                <a:ln>
                  <a:noFill/>
                </a:ln>
                <a:solidFill>
                  <a:srgbClr val="3F3F3F"/>
                </a:solidFill>
                <a:effectLst/>
                <a:uLnTx/>
                <a:uFillTx/>
                <a:latin typeface="+mn-lt"/>
                <a:sym typeface="Trebuchet MS"/>
              </a:rPr>
              <a:t>Broad stakeholder participation</a:t>
            </a:r>
            <a:r>
              <a:rPr kumimoji="0" lang="en-US" sz="3200" b="0" i="0" u="none" strike="noStrike" kern="0" cap="none" spc="0" normalizeH="0" baseline="0" noProof="0" dirty="0">
                <a:ln>
                  <a:noFill/>
                </a:ln>
                <a:solidFill>
                  <a:srgbClr val="3F3F3F"/>
                </a:solidFill>
                <a:effectLst/>
                <a:uLnTx/>
                <a:uFillTx/>
                <a:latin typeface="+mn-lt"/>
                <a:sym typeface="Trebuchet MS"/>
              </a:rPr>
              <a:t>, enriching evidence and strengthening credibility </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r>
              <a:rPr kumimoji="0" lang="en-US" sz="3200" b="1" i="0" u="none" strike="noStrike" kern="0" cap="none" spc="0" normalizeH="0" baseline="0" noProof="0" dirty="0">
                <a:ln>
                  <a:noFill/>
                </a:ln>
                <a:solidFill>
                  <a:srgbClr val="3F3F3F"/>
                </a:solidFill>
                <a:effectLst/>
                <a:uLnTx/>
                <a:uFillTx/>
                <a:latin typeface="+mn-lt"/>
                <a:sym typeface="Trebuchet MS"/>
              </a:rPr>
              <a:t>Credible results </a:t>
            </a:r>
            <a:r>
              <a:rPr kumimoji="0" lang="en-US" sz="3200" b="0" i="0" u="none" strike="noStrike" kern="0" cap="none" spc="0" normalizeH="0" baseline="0" noProof="0" dirty="0">
                <a:ln>
                  <a:noFill/>
                </a:ln>
                <a:solidFill>
                  <a:srgbClr val="3F3F3F"/>
                </a:solidFill>
                <a:effectLst/>
                <a:uLnTx/>
                <a:uFillTx/>
                <a:latin typeface="+mn-lt"/>
                <a:sym typeface="Trebuchet MS"/>
              </a:rPr>
              <a:t>and/or findings and comprehensive reporting, applying OECD-DAC criteria and documenting successes and failures transparently.</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r>
              <a:rPr kumimoji="0" lang="en-US" sz="3200" b="1" i="0" u="none" strike="noStrike" kern="0" cap="none" spc="0" normalizeH="0" baseline="0" noProof="0" dirty="0">
                <a:ln>
                  <a:noFill/>
                </a:ln>
                <a:solidFill>
                  <a:srgbClr val="3F3F3F"/>
                </a:solidFill>
                <a:effectLst/>
                <a:uLnTx/>
                <a:uFillTx/>
                <a:latin typeface="+mn-lt"/>
                <a:sym typeface="Trebuchet MS"/>
              </a:rPr>
              <a:t>Capacity building</a:t>
            </a:r>
            <a:r>
              <a:rPr kumimoji="0" lang="en-US" sz="3200" b="0" i="0" u="none" strike="noStrike" kern="0" cap="none" spc="0" normalizeH="0" baseline="0" noProof="0" dirty="0">
                <a:ln>
                  <a:noFill/>
                </a:ln>
                <a:solidFill>
                  <a:srgbClr val="3F3F3F"/>
                </a:solidFill>
                <a:effectLst/>
                <a:uLnTx/>
                <a:uFillTx/>
                <a:latin typeface="+mn-lt"/>
                <a:sym typeface="Trebuchet MS"/>
              </a:rPr>
              <a:t>, particularly through rapid evaluations, which transferred skills to provincial staff and emerging evaluators.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r>
              <a:rPr kumimoji="0" lang="en-US" sz="3200" b="1" i="0" u="none" strike="noStrike" kern="0" cap="none" spc="0" normalizeH="0" baseline="0" noProof="0" dirty="0">
                <a:ln>
                  <a:noFill/>
                </a:ln>
                <a:solidFill>
                  <a:srgbClr val="3F3F3F"/>
                </a:solidFill>
                <a:effectLst/>
                <a:uLnTx/>
                <a:uFillTx/>
                <a:latin typeface="+mn-lt"/>
                <a:sym typeface="Trebuchet MS"/>
              </a:rPr>
              <a:t>Evidence uptake in health and education sectors</a:t>
            </a:r>
            <a:r>
              <a:rPr kumimoji="0" lang="en-US" sz="3200" b="0" i="0" u="none" strike="noStrike" kern="0" cap="none" spc="0" normalizeH="0" baseline="0" noProof="0" dirty="0">
                <a:ln>
                  <a:noFill/>
                </a:ln>
                <a:solidFill>
                  <a:srgbClr val="3F3F3F"/>
                </a:solidFill>
                <a:effectLst/>
                <a:uLnTx/>
                <a:uFillTx/>
                <a:latin typeface="+mn-lt"/>
                <a:sym typeface="Trebuchet MS"/>
              </a:rPr>
              <a:t>, where findings informed strategies and improved collaboration with civil society.</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Tree>
    <p:extLst>
      <p:ext uri="{BB962C8B-B14F-4D97-AF65-F5344CB8AC3E}">
        <p14:creationId xmlns:p14="http://schemas.microsoft.com/office/powerpoint/2010/main" val="2028116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BEFB4-A135-14EF-2BEA-7E49547C7936}"/>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FDF84349-1E9B-73FD-65C1-E1D9E0AED70F}"/>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F935624E-1B97-17A5-A170-B0B0FDB5E5B8}"/>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8. Evaluation Challenges</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595FBFFA-9FD7-6821-529F-013D7C3D94C1}"/>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15</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0FB60A4A-A189-F4F8-E477-44E5A6FB19FE}"/>
              </a:ext>
            </a:extLst>
          </p:cNvPr>
          <p:cNvSpPr txBox="1">
            <a:spLocks/>
          </p:cNvSpPr>
          <p:nvPr/>
        </p:nvSpPr>
        <p:spPr>
          <a:xfrm>
            <a:off x="114299" y="1600202"/>
            <a:ext cx="9674609" cy="327991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
                <a:srgbClr val="2C5131"/>
              </a:buClr>
              <a:buSzPct val="100000"/>
              <a:buFont typeface="Arial" panose="020B0604020202020204" pitchFamily="34" charset="0"/>
              <a:buChar char="•"/>
              <a:tabLst/>
              <a:defRPr/>
            </a:pPr>
            <a:endParaRPr kumimoji="0" lang="en-ZA" b="0" i="0" u="none" strike="noStrike" kern="1200" cap="none" spc="0" normalizeH="0" baseline="0" noProof="0" dirty="0">
              <a:ln>
                <a:noFill/>
              </a:ln>
              <a:solidFill>
                <a:sysClr val="windowText" lastClr="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18461D7-1249-3013-FF46-7E3A4A5F33B0}"/>
              </a:ext>
            </a:extLst>
          </p:cNvPr>
          <p:cNvSpPr txBox="1">
            <a:spLocks/>
          </p:cNvSpPr>
          <p:nvPr/>
        </p:nvSpPr>
        <p:spPr>
          <a:xfrm>
            <a:off x="160563" y="1511299"/>
            <a:ext cx="9582079" cy="349711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just" defTabSz="914400" rtl="0" eaLnBrk="1" fontAlgn="auto" latinLnBrk="0" hangingPunct="1">
              <a:lnSpc>
                <a:spcPct val="150000"/>
              </a:lnSpc>
              <a:spcBef>
                <a:spcPts val="1000"/>
              </a:spcBef>
              <a:spcAft>
                <a:spcPts val="800"/>
              </a:spcAft>
              <a:buClrTx/>
              <a:buSzPct val="100000"/>
              <a:buNone/>
              <a:tabLst/>
              <a:defRPr/>
            </a:pPr>
            <a:endParaRPr lang="en-ZA" sz="1400" b="1" kern="100" dirty="0">
              <a:solidFill>
                <a:prstClr val="black"/>
              </a:solidFill>
              <a:latin typeface="Arial" panose="020B0604020202020204" pitchFamily="34" charset="0"/>
              <a:ea typeface="Aptos" panose="020B00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B25FCE4-76C8-7C7A-1B6D-1F9CFD619B6D}"/>
              </a:ext>
            </a:extLst>
          </p:cNvPr>
          <p:cNvSpPr>
            <a:spLocks noGrp="1"/>
          </p:cNvSpPr>
          <p:nvPr>
            <p:ph type="sldNum" sz="quarter" idx="12"/>
          </p:nvPr>
        </p:nvSpPr>
        <p:spPr>
          <a:xfrm>
            <a:off x="3795902" y="5991226"/>
            <a:ext cx="2311400" cy="365125"/>
          </a:xfrm>
        </p:spPr>
        <p:txBody>
          <a:bodyPr/>
          <a:lstStyle/>
          <a:p>
            <a:fld id="{39AC5568-C467-DA4E-A229-6C912B895CA4}" type="slidenum">
              <a:rPr lang="en-US" smtClean="0"/>
              <a:pPr/>
              <a:t>15</a:t>
            </a:fld>
            <a:endParaRPr lang="en-US"/>
          </a:p>
        </p:txBody>
      </p:sp>
      <p:sp>
        <p:nvSpPr>
          <p:cNvPr id="8" name="Text Placeholder 2">
            <a:extLst>
              <a:ext uri="{FF2B5EF4-FFF2-40B4-BE49-F238E27FC236}">
                <a16:creationId xmlns:a16="http://schemas.microsoft.com/office/drawing/2014/main" id="{35D48657-1741-4FE6-A71D-A07766DA87BD}"/>
              </a:ext>
            </a:extLst>
          </p:cNvPr>
          <p:cNvSpPr>
            <a:spLocks noGrp="1"/>
          </p:cNvSpPr>
          <p:nvPr/>
        </p:nvSpPr>
        <p:spPr>
          <a:xfrm>
            <a:off x="1" y="1511299"/>
            <a:ext cx="9582080" cy="455539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594360" lvl="1" indent="0">
              <a:buNone/>
            </a:pPr>
            <a:endParaRPr lang="en-US" sz="2400" dirty="0"/>
          </a:p>
          <a:p>
            <a:pPr marL="594360" lvl="1" indent="0">
              <a:buNone/>
            </a:pPr>
            <a:endParaRPr lang="en-ZA" dirty="0"/>
          </a:p>
        </p:txBody>
      </p:sp>
      <p:sp>
        <p:nvSpPr>
          <p:cNvPr id="10" name="Text Placeholder 2">
            <a:extLst>
              <a:ext uri="{FF2B5EF4-FFF2-40B4-BE49-F238E27FC236}">
                <a16:creationId xmlns:a16="http://schemas.microsoft.com/office/drawing/2014/main" id="{35545830-6907-485C-84F3-9324A27DA5FE}"/>
              </a:ext>
            </a:extLst>
          </p:cNvPr>
          <p:cNvSpPr txBox="1">
            <a:spLocks/>
          </p:cNvSpPr>
          <p:nvPr/>
        </p:nvSpPr>
        <p:spPr>
          <a:xfrm>
            <a:off x="57875" y="1443153"/>
            <a:ext cx="9790250" cy="4802902"/>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Absence of Theory of Change</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at programme inception, weakening causal analysis.</a:t>
            </a:r>
          </a:p>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Lack of baseline data</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constraining measurement of change and attribution.</a:t>
            </a:r>
          </a:p>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Weak MEL systems</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and poor indicator setting across departments which resulted in disaggregated data.</a:t>
            </a:r>
          </a:p>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Coordination and ownership challenges</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including withdrawal of partners and weak municipal-level involvement.</a:t>
            </a:r>
          </a:p>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Resource constraints</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such as budget cuts, limited staff, and inadequate infrastructure.</a:t>
            </a:r>
          </a:p>
          <a:p>
            <a:pPr marL="457200"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Ø"/>
              <a:tabLst>
                <a:tab pos="457200" algn="l"/>
              </a:tabLst>
              <a:defRPr/>
            </a:pPr>
            <a:r>
              <a:rPr kumimoji="0" lang="en-ZA" sz="2800" b="1"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Community mistrust and poor cooperation</a:t>
            </a:r>
            <a:r>
              <a:rPr kumimoji="0" lang="en-ZA" sz="2800" b="0" i="0" u="none" strike="noStrike" kern="0" cap="none" spc="0" normalizeH="0" baseline="0" noProof="0" dirty="0">
                <a:ln>
                  <a:noFill/>
                </a:ln>
                <a:solidFill>
                  <a:srgbClr val="3F3F3F"/>
                </a:solidFill>
                <a:effectLst/>
                <a:uLnTx/>
                <a:uFillTx/>
                <a:latin typeface="+mn-lt"/>
                <a:ea typeface="Calibri" panose="020F0502020204030204" pitchFamily="34" charset="0"/>
                <a:cs typeface="Times New Roman" panose="02020603050405020304" pitchFamily="18" charset="0"/>
                <a:sym typeface="Trebuchet MS"/>
              </a:rPr>
              <a:t> from institutions (e.g., SAPS, MTPA) in some evaluations.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endParaRPr kumimoji="0" lang="en-US" sz="2800" b="0" i="0" u="none" strike="noStrike" kern="0" cap="none" spc="0" normalizeH="0" baseline="0" noProof="0" dirty="0">
              <a:ln>
                <a:noFill/>
              </a:ln>
              <a:solidFill>
                <a:srgbClr val="3F3F3F"/>
              </a:solidFill>
              <a:effectLst/>
              <a:uLnTx/>
              <a:uFillTx/>
              <a:latin typeface="Trebuchet MS"/>
              <a:sym typeface="Trebuchet MS"/>
            </a:endParaRP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Wingdings" panose="05000000000000000000" pitchFamily="2" charset="2"/>
              <a:buChar char="q"/>
              <a:tabLst/>
              <a:defRPr/>
            </a:pPr>
            <a:endParaRPr kumimoji="0" lang="en-US" sz="2800" b="0" i="0" u="none" strike="noStrike" kern="0" cap="none" spc="0" normalizeH="0" baseline="0" noProof="0" dirty="0">
              <a:ln>
                <a:noFill/>
              </a:ln>
              <a:solidFill>
                <a:srgbClr val="3F3F3F"/>
              </a:solidFill>
              <a:effectLst/>
              <a:uLnTx/>
              <a:uFillTx/>
              <a:latin typeface="Trebuchet MS"/>
              <a:sym typeface="Trebuchet MS"/>
            </a:endParaRP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Tree>
    <p:extLst>
      <p:ext uri="{BB962C8B-B14F-4D97-AF65-F5344CB8AC3E}">
        <p14:creationId xmlns:p14="http://schemas.microsoft.com/office/powerpoint/2010/main" val="87473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C9DB8-EE6B-615E-DF3D-A17EB60F3BCC}"/>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60AA71D7-275A-30D3-C294-E10AB112B80A}"/>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A83551D5-1390-4AE8-530A-8AE53B270D6F}"/>
              </a:ext>
            </a:extLst>
          </p:cNvPr>
          <p:cNvSpPr/>
          <p:nvPr/>
        </p:nvSpPr>
        <p:spPr>
          <a:xfrm>
            <a:off x="57875" y="981488"/>
            <a:ext cx="9906000" cy="461665"/>
          </a:xfrm>
          <a:prstGeom prst="rect">
            <a:avLst/>
          </a:prstGeom>
        </p:spPr>
        <p:txBody>
          <a:bodyPr wrap="square">
            <a:spAutoFit/>
          </a:bodyPr>
          <a:lstStyle/>
          <a:p>
            <a:pPr>
              <a:defRPr/>
            </a:pPr>
            <a:r>
              <a:rPr lang="en-US" sz="2400" b="1" dirty="0">
                <a:solidFill>
                  <a:prstClr val="black"/>
                </a:solidFill>
                <a:latin typeface="+mj-lt"/>
                <a:ea typeface="Aptos" panose="020B0004020202020204" pitchFamily="34" charset="0"/>
                <a:cs typeface="Arial" panose="020B0604020202020204" pitchFamily="34" charset="0"/>
              </a:rPr>
              <a:t>9. Lessons learnt</a:t>
            </a:r>
            <a:endParaRPr lang="en-ZA" sz="2400" b="1" dirty="0">
              <a:solidFill>
                <a:prstClr val="black"/>
              </a:solidFill>
              <a:latin typeface="+mj-lt"/>
              <a:ea typeface="Aptos" panose="020B0004020202020204" pitchFamily="34" charset="0"/>
              <a:cs typeface="Arial" panose="020B0604020202020204" pitchFamily="34" charset="0"/>
            </a:endParaRPr>
          </a:p>
        </p:txBody>
      </p:sp>
      <p:sp>
        <p:nvSpPr>
          <p:cNvPr id="9" name="Slide Number Placeholder 2">
            <a:extLst>
              <a:ext uri="{FF2B5EF4-FFF2-40B4-BE49-F238E27FC236}">
                <a16:creationId xmlns:a16="http://schemas.microsoft.com/office/drawing/2014/main" id="{5952A1BB-84B8-45E7-9529-3B468768D3E0}"/>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16</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59F7EF3B-65EA-DDCC-20EE-8DA953066D1D}"/>
              </a:ext>
            </a:extLst>
          </p:cNvPr>
          <p:cNvSpPr txBox="1">
            <a:spLocks/>
          </p:cNvSpPr>
          <p:nvPr/>
        </p:nvSpPr>
        <p:spPr>
          <a:xfrm>
            <a:off x="114299" y="1600202"/>
            <a:ext cx="9674609" cy="327991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
                <a:srgbClr val="2C5131"/>
              </a:buClr>
              <a:buSzPct val="100000"/>
              <a:buFont typeface="Arial" panose="020B0604020202020204" pitchFamily="34" charset="0"/>
              <a:buChar char="•"/>
              <a:tabLst/>
              <a:defRPr/>
            </a:pPr>
            <a:endParaRPr kumimoji="0" lang="en-ZA" b="0" i="0" u="none" strike="noStrike" kern="1200" cap="none" spc="0" normalizeH="0" baseline="0" noProof="0" dirty="0">
              <a:ln>
                <a:noFill/>
              </a:ln>
              <a:solidFill>
                <a:sysClr val="windowText" lastClr="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85CEE9A-005C-7466-BB7C-FF58D6A4D61E}"/>
              </a:ext>
            </a:extLst>
          </p:cNvPr>
          <p:cNvSpPr txBox="1">
            <a:spLocks/>
          </p:cNvSpPr>
          <p:nvPr/>
        </p:nvSpPr>
        <p:spPr>
          <a:xfrm>
            <a:off x="126999" y="1600202"/>
            <a:ext cx="9563101" cy="4495798"/>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Tx/>
              <a:buSzPct val="100000"/>
              <a:buFont typeface="Arial" panose="020B0604020202020204" pitchFamily="34" charset="0"/>
              <a:buChar char="•"/>
              <a:tabLst/>
              <a:defRPr/>
            </a:pPr>
            <a:endParaRPr kumimoji="0" lang="en-ZA" sz="1600" b="0" i="0" u="none" strike="noStrike" kern="1200" cap="none" spc="0" normalizeH="0" baseline="0" noProof="0" dirty="0">
              <a:ln>
                <a:noFill/>
              </a:ln>
              <a:solidFill>
                <a:sysClr val="windowText" lastClr="000000"/>
              </a:solidFill>
              <a:effectLst/>
              <a:uLnTx/>
              <a:uFillTx/>
              <a:latin typeface="Gill Sans MT" panose="020B0502020104020203"/>
              <a:ea typeface="+mn-ea"/>
              <a:cs typeface="+mn-cs"/>
            </a:endParaRPr>
          </a:p>
        </p:txBody>
      </p:sp>
      <p:sp>
        <p:nvSpPr>
          <p:cNvPr id="5" name="Slide Number Placeholder 4">
            <a:extLst>
              <a:ext uri="{FF2B5EF4-FFF2-40B4-BE49-F238E27FC236}">
                <a16:creationId xmlns:a16="http://schemas.microsoft.com/office/drawing/2014/main" id="{3A983FBF-9A3F-6400-9C7D-F41DF1A4D533}"/>
              </a:ext>
            </a:extLst>
          </p:cNvPr>
          <p:cNvSpPr>
            <a:spLocks noGrp="1"/>
          </p:cNvSpPr>
          <p:nvPr>
            <p:ph type="sldNum" sz="quarter" idx="12"/>
          </p:nvPr>
        </p:nvSpPr>
        <p:spPr>
          <a:xfrm>
            <a:off x="3752849" y="6002195"/>
            <a:ext cx="2311400" cy="365125"/>
          </a:xfrm>
        </p:spPr>
        <p:txBody>
          <a:bodyPr/>
          <a:lstStyle/>
          <a:p>
            <a:fld id="{39AC5568-C467-DA4E-A229-6C912B895CA4}" type="slidenum">
              <a:rPr lang="en-US" smtClean="0"/>
              <a:pPr/>
              <a:t>16</a:t>
            </a:fld>
            <a:endParaRPr lang="en-US" dirty="0"/>
          </a:p>
        </p:txBody>
      </p:sp>
      <p:sp>
        <p:nvSpPr>
          <p:cNvPr id="8" name="Text Placeholder 2">
            <a:extLst>
              <a:ext uri="{FF2B5EF4-FFF2-40B4-BE49-F238E27FC236}">
                <a16:creationId xmlns:a16="http://schemas.microsoft.com/office/drawing/2014/main" id="{35D48657-1741-4FE6-A71D-A07766DA87BD}"/>
              </a:ext>
            </a:extLst>
          </p:cNvPr>
          <p:cNvSpPr>
            <a:spLocks noGrp="1"/>
          </p:cNvSpPr>
          <p:nvPr/>
        </p:nvSpPr>
        <p:spPr>
          <a:xfrm>
            <a:off x="57875" y="1381598"/>
            <a:ext cx="9790250" cy="468509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1051561" lvl="2" indent="0">
              <a:buNone/>
            </a:pPr>
            <a:endParaRPr lang="en-US" sz="2200" dirty="0"/>
          </a:p>
          <a:p>
            <a:pPr lvl="1">
              <a:buFont typeface="Wingdings" panose="05000000000000000000" pitchFamily="2" charset="2"/>
              <a:buChar char="q"/>
            </a:pPr>
            <a:endParaRPr lang="en-US" sz="2400" dirty="0"/>
          </a:p>
          <a:p>
            <a:pPr lvl="1">
              <a:buFont typeface="Wingdings" panose="05000000000000000000" pitchFamily="2" charset="2"/>
              <a:buChar char="q"/>
            </a:pPr>
            <a:endParaRPr lang="en-US" sz="2400" dirty="0"/>
          </a:p>
          <a:p>
            <a:pPr marL="594360" lvl="1" indent="0">
              <a:buNone/>
            </a:pPr>
            <a:endParaRPr lang="en-ZA" dirty="0"/>
          </a:p>
        </p:txBody>
      </p:sp>
      <p:sp>
        <p:nvSpPr>
          <p:cNvPr id="11" name="Text Placeholder 2">
            <a:extLst>
              <a:ext uri="{FF2B5EF4-FFF2-40B4-BE49-F238E27FC236}">
                <a16:creationId xmlns:a16="http://schemas.microsoft.com/office/drawing/2014/main" id="{5029F2E6-16C2-4434-A7B6-DD2C75D942C9}"/>
              </a:ext>
            </a:extLst>
          </p:cNvPr>
          <p:cNvSpPr txBox="1">
            <a:spLocks/>
          </p:cNvSpPr>
          <p:nvPr/>
        </p:nvSpPr>
        <p:spPr>
          <a:xfrm>
            <a:off x="57875" y="1443152"/>
            <a:ext cx="9644925" cy="4924167"/>
          </a:xfrm>
          <a:prstGeom prst="rect">
            <a:avLst/>
          </a:prstGeom>
          <a:noFill/>
          <a:ln>
            <a:noFill/>
          </a:ln>
        </p:spPr>
        <p:txBody>
          <a:bodyPr spcFirstLastPara="1" wrap="square" lIns="91425" tIns="45700" rIns="91425" bIns="45700" anchor="t" anchorCtr="0">
            <a:normAutofit fontScale="70000" lnSpcReduction="2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Theory of Change at inception</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is critical for clarity and rigor.</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Baseline data integration</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must be non-negotiable to enable credible measurement of outcomes.</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Institutional MEL culture</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is essential; weak systems undermine evaluation quality.</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Stakeholder engagement</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enhances ownership and credibility; weak buy-in reduces legitimacy.</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Balance between rapid and outsourced evaluations</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is needed: rapid for urgent insights, outsourced for comprehensive learning.</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Institutional uptake of recommendations</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remains limited; stronger mechanisms are required.</a:t>
            </a:r>
          </a:p>
          <a:p>
            <a:pPr marR="0" lvl="0" indent="-457200" algn="just" defTabSz="914400" rtl="0" eaLnBrk="1" fontAlgn="auto" latinLnBrk="0" hangingPunct="1">
              <a:lnSpc>
                <a:spcPct val="107000"/>
              </a:lnSpc>
              <a:spcBef>
                <a:spcPts val="1000"/>
              </a:spcBef>
              <a:spcAft>
                <a:spcPts val="800"/>
              </a:spcAft>
              <a:buClr>
                <a:srgbClr val="5FCBEF"/>
              </a:buClr>
              <a:buSzPts val="1000"/>
              <a:buFont typeface="Wingdings" panose="05000000000000000000" pitchFamily="2" charset="2"/>
              <a:buChar char="q"/>
              <a:tabLst>
                <a:tab pos="457200" algn="l"/>
              </a:tabLst>
              <a:defRPr/>
            </a:pPr>
            <a:r>
              <a:rPr kumimoji="0" lang="en-ZA" sz="2900" b="1"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Sustainability planning</a:t>
            </a:r>
            <a:r>
              <a:rPr kumimoji="0" lang="en-ZA" sz="2900" b="0" i="0" u="none" strike="noStrike" kern="0" cap="none" spc="0" normalizeH="0" baseline="0" noProof="0" dirty="0">
                <a:ln>
                  <a:noFill/>
                </a:ln>
                <a:solidFill>
                  <a:srgbClr val="3F3F3F"/>
                </a:solidFill>
                <a:effectLst/>
                <a:uLnTx/>
                <a:uFillTx/>
                <a:latin typeface="Calibri" panose="020F0502020204030204" pitchFamily="34" charset="0"/>
                <a:ea typeface="Calibri" panose="020F0502020204030204" pitchFamily="34" charset="0"/>
                <a:cs typeface="Calibri" panose="020F0502020204030204" pitchFamily="34" charset="0"/>
                <a:sym typeface="Trebuchet MS"/>
              </a:rPr>
              <a:t> depends on fiscal commitment, political will, and institutional ownership</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Tree>
    <p:extLst>
      <p:ext uri="{BB962C8B-B14F-4D97-AF65-F5344CB8AC3E}">
        <p14:creationId xmlns:p14="http://schemas.microsoft.com/office/powerpoint/2010/main" val="3950765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B45C0-916D-CE66-CAC9-789622E20915}"/>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56CD041C-0D2A-0B2D-7C9C-2D9E95F70338}"/>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D3607EE9-E615-2005-2606-704EF79EE95C}"/>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10. Recommendations for 2026-2030 PEP </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5C65EEFA-5418-FCC5-EE93-78128BF2B82F}"/>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17</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636B4EFC-EEE2-DD7D-796A-DAD2FF0052EF}"/>
              </a:ext>
            </a:extLst>
          </p:cNvPr>
          <p:cNvSpPr txBox="1">
            <a:spLocks/>
          </p:cNvSpPr>
          <p:nvPr/>
        </p:nvSpPr>
        <p:spPr>
          <a:xfrm>
            <a:off x="114299" y="1600202"/>
            <a:ext cx="9674609" cy="327991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
                <a:srgbClr val="2C5131"/>
              </a:buClr>
              <a:buSzPct val="100000"/>
              <a:buFont typeface="Arial" panose="020B0604020202020204" pitchFamily="34" charset="0"/>
              <a:buChar char="•"/>
              <a:tabLst/>
              <a:defRPr/>
            </a:pPr>
            <a:endParaRPr kumimoji="0" lang="en-ZA" b="0" i="0" u="none" strike="noStrike" kern="1200" cap="none" spc="0" normalizeH="0" baseline="0" noProof="0" dirty="0">
              <a:ln>
                <a:noFill/>
              </a:ln>
              <a:solidFill>
                <a:sysClr val="windowText" lastClr="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B54BE20-B5A2-6764-D75D-DF9CD8367138}"/>
              </a:ext>
            </a:extLst>
          </p:cNvPr>
          <p:cNvSpPr txBox="1">
            <a:spLocks/>
          </p:cNvSpPr>
          <p:nvPr/>
        </p:nvSpPr>
        <p:spPr>
          <a:xfrm>
            <a:off x="57875" y="1496519"/>
            <a:ext cx="9623807" cy="376127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457200" marR="0" lvl="0" indent="-457200" algn="just" defTabSz="914400" rtl="0" eaLnBrk="1" fontAlgn="auto" latinLnBrk="0" hangingPunct="1">
              <a:lnSpc>
                <a:spcPct val="100000"/>
              </a:lnSpc>
              <a:spcBef>
                <a:spcPts val="1000"/>
              </a:spcBef>
              <a:spcAft>
                <a:spcPts val="800"/>
              </a:spcAft>
              <a:buClrTx/>
              <a:buSzPct val="100000"/>
              <a:buFont typeface="+mj-lt"/>
              <a:buAutoNum type="arabicPeriod"/>
              <a:tabLst/>
              <a:defRPr/>
            </a:pPr>
            <a:endParaRPr lang="en-ZA" sz="1400" i="1" dirty="0">
              <a:solidFill>
                <a:sysClr val="windowText" lastClr="00000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7234CD5-9197-525B-32E0-234250E16E8B}"/>
              </a:ext>
            </a:extLst>
          </p:cNvPr>
          <p:cNvSpPr>
            <a:spLocks noGrp="1"/>
          </p:cNvSpPr>
          <p:nvPr>
            <p:ph type="sldNum" sz="quarter" idx="12"/>
          </p:nvPr>
        </p:nvSpPr>
        <p:spPr>
          <a:xfrm>
            <a:off x="3822700" y="6198612"/>
            <a:ext cx="2311400" cy="365125"/>
          </a:xfrm>
        </p:spPr>
        <p:txBody>
          <a:bodyPr/>
          <a:lstStyle/>
          <a:p>
            <a:fld id="{39AC5568-C467-DA4E-A229-6C912B895CA4}" type="slidenum">
              <a:rPr lang="en-US" smtClean="0"/>
              <a:pPr/>
              <a:t>17</a:t>
            </a:fld>
            <a:endParaRPr lang="en-US" dirty="0"/>
          </a:p>
        </p:txBody>
      </p:sp>
      <p:sp>
        <p:nvSpPr>
          <p:cNvPr id="8" name="Google Shape;276;p19">
            <a:extLst>
              <a:ext uri="{FF2B5EF4-FFF2-40B4-BE49-F238E27FC236}">
                <a16:creationId xmlns:a16="http://schemas.microsoft.com/office/drawing/2014/main" id="{2B57BFB6-6521-42B3-8F86-1006CE997AF7}"/>
              </a:ext>
            </a:extLst>
          </p:cNvPr>
          <p:cNvSpPr txBox="1">
            <a:spLocks noGrp="1"/>
          </p:cNvSpPr>
          <p:nvPr/>
        </p:nvSpPr>
        <p:spPr>
          <a:xfrm>
            <a:off x="367747" y="1381597"/>
            <a:ext cx="9170506" cy="492720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358140" lvl="0" indent="-342900">
              <a:spcBef>
                <a:spcPts val="0"/>
              </a:spcBef>
              <a:buSzPts val="1920"/>
              <a:buFont typeface="Noto Sans Symbols"/>
              <a:buChar char="❑"/>
            </a:pPr>
            <a:endParaRPr lang="en-ZA" sz="2800" b="1" dirty="0"/>
          </a:p>
          <a:p>
            <a:pPr marL="472440" lvl="1" indent="0">
              <a:spcBef>
                <a:spcPts val="0"/>
              </a:spcBef>
              <a:buSzPts val="1920"/>
              <a:buNone/>
            </a:pPr>
            <a:endParaRPr lang="en-ZA" sz="2600" dirty="0"/>
          </a:p>
          <a:p>
            <a:pPr marL="815340" lvl="1" indent="-220980">
              <a:spcBef>
                <a:spcPts val="0"/>
              </a:spcBef>
              <a:buSzPts val="1920"/>
              <a:buNone/>
            </a:pPr>
            <a:endParaRPr sz="2600" dirty="0"/>
          </a:p>
          <a:p>
            <a:pPr marL="358140" lvl="0" indent="-220980" algn="l" rtl="0">
              <a:lnSpc>
                <a:spcPct val="100000"/>
              </a:lnSpc>
              <a:spcBef>
                <a:spcPts val="0"/>
              </a:spcBef>
              <a:spcAft>
                <a:spcPts val="0"/>
              </a:spcAft>
              <a:buSzPts val="1920"/>
              <a:buFont typeface="Noto Sans Symbols"/>
              <a:buNone/>
            </a:pPr>
            <a:endParaRPr dirty="0"/>
          </a:p>
          <a:p>
            <a:pPr marL="358140" lvl="0" indent="-220980" algn="l" rtl="0">
              <a:lnSpc>
                <a:spcPct val="100000"/>
              </a:lnSpc>
              <a:spcBef>
                <a:spcPts val="0"/>
              </a:spcBef>
              <a:spcAft>
                <a:spcPts val="0"/>
              </a:spcAft>
              <a:buSzPts val="1920"/>
              <a:buFont typeface="Noto Sans Symbols"/>
              <a:buNone/>
            </a:pPr>
            <a:endParaRPr dirty="0"/>
          </a:p>
          <a:p>
            <a:pPr marL="358140" lvl="0" indent="-220980" algn="l" rtl="0">
              <a:lnSpc>
                <a:spcPct val="100000"/>
              </a:lnSpc>
              <a:spcBef>
                <a:spcPts val="0"/>
              </a:spcBef>
              <a:spcAft>
                <a:spcPts val="0"/>
              </a:spcAft>
              <a:buSzPts val="1920"/>
              <a:buFont typeface="Noto Sans Symbols"/>
              <a:buNone/>
            </a:pPr>
            <a:endParaRPr sz="2400" dirty="0">
              <a:latin typeface="Century Gothic"/>
              <a:ea typeface="Century Gothic"/>
              <a:cs typeface="Century Gothic"/>
              <a:sym typeface="Century Gothic"/>
            </a:endParaRPr>
          </a:p>
          <a:p>
            <a:pPr marL="358140" lvl="0" indent="-220980" algn="l" rtl="0">
              <a:lnSpc>
                <a:spcPct val="100000"/>
              </a:lnSpc>
              <a:spcBef>
                <a:spcPts val="0"/>
              </a:spcBef>
              <a:spcAft>
                <a:spcPts val="0"/>
              </a:spcAft>
              <a:buSzPts val="1920"/>
              <a:buFont typeface="Noto Sans Symbols"/>
              <a:buNone/>
            </a:pPr>
            <a:endParaRPr sz="2400" dirty="0">
              <a:latin typeface="Century Gothic"/>
              <a:ea typeface="Century Gothic"/>
              <a:cs typeface="Century Gothic"/>
              <a:sym typeface="Century Gothic"/>
            </a:endParaRPr>
          </a:p>
          <a:p>
            <a:pPr marL="815339" lvl="1" indent="-231139" algn="l" rtl="0">
              <a:lnSpc>
                <a:spcPct val="100000"/>
              </a:lnSpc>
              <a:spcBef>
                <a:spcPts val="0"/>
              </a:spcBef>
              <a:spcAft>
                <a:spcPts val="0"/>
              </a:spcAft>
              <a:buSzPts val="1760"/>
              <a:buFont typeface="Noto Sans Symbols"/>
              <a:buNone/>
            </a:pPr>
            <a:endParaRPr sz="2200" dirty="0">
              <a:latin typeface="Century Gothic"/>
              <a:ea typeface="Century Gothic"/>
              <a:cs typeface="Century Gothic"/>
              <a:sym typeface="Century Gothic"/>
            </a:endParaRPr>
          </a:p>
          <a:p>
            <a:pPr marL="358140" lvl="0" indent="-220980" algn="l" rtl="0">
              <a:lnSpc>
                <a:spcPct val="100000"/>
              </a:lnSpc>
              <a:spcBef>
                <a:spcPts val="0"/>
              </a:spcBef>
              <a:spcAft>
                <a:spcPts val="0"/>
              </a:spcAft>
              <a:buSzPts val="1920"/>
              <a:buFont typeface="Noto Sans Symbols"/>
              <a:buNone/>
            </a:pPr>
            <a:endParaRPr sz="2400" b="1" dirty="0">
              <a:latin typeface="Century Gothic"/>
              <a:ea typeface="Century Gothic"/>
              <a:cs typeface="Century Gothic"/>
              <a:sym typeface="Century Gothic"/>
            </a:endParaRPr>
          </a:p>
          <a:p>
            <a:pPr marL="815339" lvl="1" indent="-231139" algn="l" rtl="0">
              <a:lnSpc>
                <a:spcPct val="100000"/>
              </a:lnSpc>
              <a:spcBef>
                <a:spcPts val="0"/>
              </a:spcBef>
              <a:spcAft>
                <a:spcPts val="0"/>
              </a:spcAft>
              <a:buSzPts val="1760"/>
              <a:buFont typeface="Noto Sans Symbols"/>
              <a:buNone/>
            </a:pPr>
            <a:endParaRPr sz="2200" b="1" dirty="0">
              <a:latin typeface="Century Gothic"/>
              <a:ea typeface="Century Gothic"/>
              <a:cs typeface="Century Gothic"/>
              <a:sym typeface="Century Gothic"/>
            </a:endParaRPr>
          </a:p>
        </p:txBody>
      </p:sp>
      <p:sp>
        <p:nvSpPr>
          <p:cNvPr id="10" name="Text Placeholder 2">
            <a:extLst>
              <a:ext uri="{FF2B5EF4-FFF2-40B4-BE49-F238E27FC236}">
                <a16:creationId xmlns:a16="http://schemas.microsoft.com/office/drawing/2014/main" id="{104607F3-33CA-42AA-8774-137B4F86663B}"/>
              </a:ext>
            </a:extLst>
          </p:cNvPr>
          <p:cNvSpPr txBox="1">
            <a:spLocks/>
          </p:cNvSpPr>
          <p:nvPr/>
        </p:nvSpPr>
        <p:spPr>
          <a:xfrm>
            <a:off x="114299" y="1443153"/>
            <a:ext cx="9674609" cy="4598210"/>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Institutionalize evaluation frameworks (</a:t>
            </a:r>
            <a:r>
              <a:rPr kumimoji="0" lang="en-ZA" sz="2800" b="0" i="0" u="none" strike="noStrike" kern="0" cap="none" spc="0" normalizeH="0" baseline="0" noProof="0" dirty="0" err="1">
                <a:ln>
                  <a:noFill/>
                </a:ln>
                <a:solidFill>
                  <a:srgbClr val="3F3F3F"/>
                </a:solidFill>
                <a:effectLst/>
                <a:uLnTx/>
                <a:uFillTx/>
                <a:latin typeface="Calibri" panose="020F0502020204030204" pitchFamily="34" charset="0"/>
                <a:cs typeface="Calibri" panose="020F0502020204030204" pitchFamily="34" charset="0"/>
                <a:sym typeface="Trebuchet MS"/>
              </a:rPr>
              <a:t>ToC</a:t>
            </a: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 baseline, MEL upfront)</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Strengthen MEL systems with training &amp; digital tools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Enhance stakeholder ownership via formal structures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Balance rapid (diagnostic) vs outsourced (comprehensive) evaluations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Ensure systematic uptake of recommendations into budgeting &amp; policy</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Secure fiscal &amp; political commitment</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ZA" sz="2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Promote knowledge sharing platforms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Tree>
    <p:extLst>
      <p:ext uri="{BB962C8B-B14F-4D97-AF65-F5344CB8AC3E}">
        <p14:creationId xmlns:p14="http://schemas.microsoft.com/office/powerpoint/2010/main" val="1694723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B45C0-916D-CE66-CAC9-789622E20915}"/>
            </a:ext>
          </a:extLst>
        </p:cNvPr>
        <p:cNvGrpSpPr/>
        <p:nvPr/>
      </p:nvGrpSpPr>
      <p:grpSpPr>
        <a:xfrm>
          <a:off x="0" y="0"/>
          <a:ext cx="0" cy="0"/>
          <a:chOff x="0" y="0"/>
          <a:chExt cx="0" cy="0"/>
        </a:xfrm>
      </p:grpSpPr>
      <p:sp>
        <p:nvSpPr>
          <p:cNvPr id="13" name="TextBox 12" hidden="1">
            <a:extLst>
              <a:ext uri="{FF2B5EF4-FFF2-40B4-BE49-F238E27FC236}">
                <a16:creationId xmlns:a16="http://schemas.microsoft.com/office/drawing/2014/main" id="{56CD041C-0D2A-0B2D-7C9C-2D9E95F70338}"/>
              </a:ext>
            </a:extLst>
          </p:cNvPr>
          <p:cNvSpPr txBox="1"/>
          <p:nvPr/>
        </p:nvSpPr>
        <p:spPr>
          <a:xfrm>
            <a:off x="545361" y="1570026"/>
            <a:ext cx="8815277"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rPr>
              <a:t>PRESENTATION OUTLINE</a:t>
            </a:r>
            <a:endParaRPr kumimoji="0" lang="en-US" sz="2400" b="0" i="0" u="none" strike="noStrike" kern="1200" cap="none" spc="0" normalizeH="0" baseline="0" noProof="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D3607EE9-E615-2005-2606-704EF79EE95C}"/>
              </a:ext>
            </a:extLst>
          </p:cNvPr>
          <p:cNvSpPr/>
          <p:nvPr/>
        </p:nvSpPr>
        <p:spPr>
          <a:xfrm>
            <a:off x="57875" y="981488"/>
            <a:ext cx="9906000" cy="461665"/>
          </a:xfrm>
          <a:prstGeom prst="rect">
            <a:avLst/>
          </a:prstGeom>
        </p:spPr>
        <p:txBody>
          <a:bodyPr wrap="square">
            <a:spAutoFit/>
          </a:bodyPr>
          <a:lstStyle/>
          <a:p>
            <a:pPr>
              <a:defRPr/>
            </a:pPr>
            <a:r>
              <a:rPr lang="en-US" sz="2400" b="1" kern="100" dirty="0">
                <a:solidFill>
                  <a:sysClr val="windowText" lastClr="000000"/>
                </a:solidFill>
                <a:latin typeface="+mj-lt"/>
                <a:ea typeface="Aptos" panose="020B0004020202020204" pitchFamily="34" charset="0"/>
                <a:cs typeface="Arial" panose="020B0604020202020204" pitchFamily="34" charset="0"/>
              </a:rPr>
              <a:t>11. Conclusion </a:t>
            </a:r>
            <a:endParaRPr lang="en-US" sz="2400" b="1" dirty="0">
              <a:solidFill>
                <a:sysClr val="windowText" lastClr="000000"/>
              </a:solidFill>
              <a:latin typeface="+mj-lt"/>
              <a:cs typeface="Arial" panose="020B0604020202020204" pitchFamily="34" charset="0"/>
            </a:endParaRPr>
          </a:p>
        </p:txBody>
      </p:sp>
      <p:sp>
        <p:nvSpPr>
          <p:cNvPr id="9" name="Slide Number Placeholder 2">
            <a:extLst>
              <a:ext uri="{FF2B5EF4-FFF2-40B4-BE49-F238E27FC236}">
                <a16:creationId xmlns:a16="http://schemas.microsoft.com/office/drawing/2014/main" id="{5C65EEFA-5418-FCC5-EE93-78128BF2B82F}"/>
              </a:ext>
            </a:extLst>
          </p:cNvPr>
          <p:cNvSpPr txBox="1">
            <a:spLocks/>
          </p:cNvSpPr>
          <p:nvPr/>
        </p:nvSpPr>
        <p:spPr>
          <a:xfrm>
            <a:off x="7594600" y="6538913"/>
            <a:ext cx="23114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b="1" dirty="0">
                <a:solidFill>
                  <a:srgbClr val="006400"/>
                </a:solidFill>
                <a:latin typeface="Calibri"/>
              </a:rPr>
              <a:t>Slide | </a:t>
            </a:r>
            <a:fld id="{39AC5568-C467-DA4E-A229-6C912B895CA4}" type="slidenum">
              <a:rPr lang="en-US" b="1" smtClean="0">
                <a:solidFill>
                  <a:srgbClr val="006400"/>
                </a:solidFill>
                <a:latin typeface="Calibri"/>
              </a:rPr>
              <a:pPr algn="r">
                <a:defRPr/>
              </a:pPr>
              <a:t>18</a:t>
            </a:fld>
            <a:endParaRPr lang="en-US" b="1" dirty="0">
              <a:solidFill>
                <a:srgbClr val="006400"/>
              </a:solidFill>
              <a:latin typeface="Calibri"/>
            </a:endParaRPr>
          </a:p>
        </p:txBody>
      </p:sp>
      <p:sp>
        <p:nvSpPr>
          <p:cNvPr id="2" name="Content Placeholder 2">
            <a:extLst>
              <a:ext uri="{FF2B5EF4-FFF2-40B4-BE49-F238E27FC236}">
                <a16:creationId xmlns:a16="http://schemas.microsoft.com/office/drawing/2014/main" id="{636B4EFC-EEE2-DD7D-796A-DAD2FF0052EF}"/>
              </a:ext>
            </a:extLst>
          </p:cNvPr>
          <p:cNvSpPr txBox="1">
            <a:spLocks/>
          </p:cNvSpPr>
          <p:nvPr/>
        </p:nvSpPr>
        <p:spPr>
          <a:xfrm>
            <a:off x="114299" y="1600202"/>
            <a:ext cx="9674609" cy="3279912"/>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just" defTabSz="914400" rtl="0" eaLnBrk="1" fontAlgn="auto" latinLnBrk="0" hangingPunct="1">
              <a:lnSpc>
                <a:spcPct val="120000"/>
              </a:lnSpc>
              <a:spcBef>
                <a:spcPts val="1000"/>
              </a:spcBef>
              <a:spcAft>
                <a:spcPts val="0"/>
              </a:spcAft>
              <a:buClr>
                <a:srgbClr val="2C5131"/>
              </a:buClr>
              <a:buSzPct val="100000"/>
              <a:buFont typeface="Arial" panose="020B0604020202020204" pitchFamily="34" charset="0"/>
              <a:buChar char="•"/>
              <a:tabLst/>
              <a:defRPr/>
            </a:pPr>
            <a:endParaRPr kumimoji="0" lang="en-ZA" b="0" i="0" u="none" strike="noStrike" kern="1200" cap="none" spc="0" normalizeH="0" baseline="0" noProof="0" dirty="0">
              <a:ln>
                <a:noFill/>
              </a:ln>
              <a:solidFill>
                <a:sysClr val="windowText" lastClr="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B54BE20-B5A2-6764-D75D-DF9CD8367138}"/>
              </a:ext>
            </a:extLst>
          </p:cNvPr>
          <p:cNvSpPr txBox="1">
            <a:spLocks/>
          </p:cNvSpPr>
          <p:nvPr/>
        </p:nvSpPr>
        <p:spPr>
          <a:xfrm>
            <a:off x="57875" y="1496519"/>
            <a:ext cx="9623807" cy="3761279"/>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marR="0" lvl="0" indent="0" algn="just" defTabSz="914400" rtl="0" eaLnBrk="1" fontAlgn="auto" latinLnBrk="0" hangingPunct="1">
              <a:lnSpc>
                <a:spcPct val="100000"/>
              </a:lnSpc>
              <a:spcBef>
                <a:spcPts val="1000"/>
              </a:spcBef>
              <a:spcAft>
                <a:spcPts val="800"/>
              </a:spcAft>
              <a:buClrTx/>
              <a:buSzPct val="100000"/>
              <a:buNone/>
              <a:tabLst/>
              <a:defRPr/>
            </a:pPr>
            <a:endParaRPr lang="en-ZA" sz="1400" i="1" dirty="0">
              <a:solidFill>
                <a:sysClr val="windowText" lastClr="000000"/>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77234CD5-9197-525B-32E0-234250E16E8B}"/>
              </a:ext>
            </a:extLst>
          </p:cNvPr>
          <p:cNvSpPr>
            <a:spLocks noGrp="1"/>
          </p:cNvSpPr>
          <p:nvPr>
            <p:ph type="sldNum" sz="quarter" idx="12"/>
          </p:nvPr>
        </p:nvSpPr>
        <p:spPr>
          <a:xfrm>
            <a:off x="3822700" y="6198612"/>
            <a:ext cx="2311400" cy="365125"/>
          </a:xfrm>
        </p:spPr>
        <p:txBody>
          <a:bodyPr/>
          <a:lstStyle/>
          <a:p>
            <a:fld id="{39AC5568-C467-DA4E-A229-6C912B895CA4}" type="slidenum">
              <a:rPr lang="en-US" smtClean="0"/>
              <a:pPr/>
              <a:t>18</a:t>
            </a:fld>
            <a:endParaRPr lang="en-US" dirty="0"/>
          </a:p>
        </p:txBody>
      </p:sp>
      <p:sp>
        <p:nvSpPr>
          <p:cNvPr id="8" name="Google Shape;276;p19">
            <a:extLst>
              <a:ext uri="{FF2B5EF4-FFF2-40B4-BE49-F238E27FC236}">
                <a16:creationId xmlns:a16="http://schemas.microsoft.com/office/drawing/2014/main" id="{587FF9CD-C7A0-4024-8DAA-FFA5A62AD1D7}"/>
              </a:ext>
            </a:extLst>
          </p:cNvPr>
          <p:cNvSpPr txBox="1">
            <a:spLocks noGrp="1"/>
          </p:cNvSpPr>
          <p:nvPr/>
        </p:nvSpPr>
        <p:spPr>
          <a:xfrm>
            <a:off x="57875" y="1381597"/>
            <a:ext cx="9731033" cy="492720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72440" lvl="1" indent="0">
              <a:spcBef>
                <a:spcPts val="0"/>
              </a:spcBef>
              <a:buSzPts val="1920"/>
              <a:buNone/>
            </a:pPr>
            <a:endParaRPr lang="en-ZA" sz="2600" dirty="0"/>
          </a:p>
          <a:p>
            <a:pPr marL="815340" lvl="1" indent="-342900">
              <a:spcBef>
                <a:spcPts val="0"/>
              </a:spcBef>
              <a:buSzPts val="1920"/>
              <a:buFont typeface="Noto Sans Symbols"/>
              <a:buChar char="❑"/>
            </a:pPr>
            <a:endParaRPr lang="en-ZA" sz="2600" dirty="0"/>
          </a:p>
          <a:p>
            <a:pPr marL="815340" lvl="1" indent="-220980">
              <a:spcBef>
                <a:spcPts val="0"/>
              </a:spcBef>
              <a:buSzPts val="1920"/>
              <a:buNone/>
            </a:pPr>
            <a:endParaRPr sz="2600" dirty="0"/>
          </a:p>
          <a:p>
            <a:pPr marL="358140" lvl="0" indent="-220980" algn="l" rtl="0">
              <a:lnSpc>
                <a:spcPct val="100000"/>
              </a:lnSpc>
              <a:spcBef>
                <a:spcPts val="0"/>
              </a:spcBef>
              <a:spcAft>
                <a:spcPts val="0"/>
              </a:spcAft>
              <a:buSzPts val="1920"/>
              <a:buFont typeface="Noto Sans Symbols"/>
              <a:buNone/>
            </a:pPr>
            <a:endParaRPr dirty="0"/>
          </a:p>
          <a:p>
            <a:pPr marL="358140" lvl="0" indent="-220980" algn="l" rtl="0">
              <a:lnSpc>
                <a:spcPct val="100000"/>
              </a:lnSpc>
              <a:spcBef>
                <a:spcPts val="0"/>
              </a:spcBef>
              <a:spcAft>
                <a:spcPts val="0"/>
              </a:spcAft>
              <a:buSzPts val="1920"/>
              <a:buFont typeface="Noto Sans Symbols"/>
              <a:buNone/>
            </a:pPr>
            <a:endParaRPr dirty="0"/>
          </a:p>
          <a:p>
            <a:pPr marL="358140" lvl="0" indent="-220980" algn="l" rtl="0">
              <a:lnSpc>
                <a:spcPct val="100000"/>
              </a:lnSpc>
              <a:spcBef>
                <a:spcPts val="0"/>
              </a:spcBef>
              <a:spcAft>
                <a:spcPts val="0"/>
              </a:spcAft>
              <a:buSzPts val="1920"/>
              <a:buFont typeface="Noto Sans Symbols"/>
              <a:buNone/>
            </a:pPr>
            <a:endParaRPr sz="2400" dirty="0">
              <a:latin typeface="Century Gothic"/>
              <a:ea typeface="Century Gothic"/>
              <a:cs typeface="Century Gothic"/>
              <a:sym typeface="Century Gothic"/>
            </a:endParaRPr>
          </a:p>
          <a:p>
            <a:pPr marL="358140" lvl="0" indent="-220980" algn="l" rtl="0">
              <a:lnSpc>
                <a:spcPct val="100000"/>
              </a:lnSpc>
              <a:spcBef>
                <a:spcPts val="0"/>
              </a:spcBef>
              <a:spcAft>
                <a:spcPts val="0"/>
              </a:spcAft>
              <a:buSzPts val="1920"/>
              <a:buFont typeface="Noto Sans Symbols"/>
              <a:buNone/>
            </a:pPr>
            <a:endParaRPr sz="2400" dirty="0">
              <a:latin typeface="Century Gothic"/>
              <a:ea typeface="Century Gothic"/>
              <a:cs typeface="Century Gothic"/>
              <a:sym typeface="Century Gothic"/>
            </a:endParaRPr>
          </a:p>
          <a:p>
            <a:pPr marL="815339" lvl="1" indent="-231139" algn="l" rtl="0">
              <a:lnSpc>
                <a:spcPct val="100000"/>
              </a:lnSpc>
              <a:spcBef>
                <a:spcPts val="0"/>
              </a:spcBef>
              <a:spcAft>
                <a:spcPts val="0"/>
              </a:spcAft>
              <a:buSzPts val="1760"/>
              <a:buFont typeface="Noto Sans Symbols"/>
              <a:buNone/>
            </a:pPr>
            <a:endParaRPr sz="2200" dirty="0">
              <a:latin typeface="Century Gothic"/>
              <a:ea typeface="Century Gothic"/>
              <a:cs typeface="Century Gothic"/>
              <a:sym typeface="Century Gothic"/>
            </a:endParaRPr>
          </a:p>
          <a:p>
            <a:pPr marL="358140" lvl="0" indent="-220980" algn="l" rtl="0">
              <a:lnSpc>
                <a:spcPct val="100000"/>
              </a:lnSpc>
              <a:spcBef>
                <a:spcPts val="0"/>
              </a:spcBef>
              <a:spcAft>
                <a:spcPts val="0"/>
              </a:spcAft>
              <a:buSzPts val="1920"/>
              <a:buFont typeface="Noto Sans Symbols"/>
              <a:buNone/>
            </a:pPr>
            <a:endParaRPr sz="2400" b="1" dirty="0">
              <a:latin typeface="Century Gothic"/>
              <a:ea typeface="Century Gothic"/>
              <a:cs typeface="Century Gothic"/>
              <a:sym typeface="Century Gothic"/>
            </a:endParaRPr>
          </a:p>
          <a:p>
            <a:pPr marL="815339" lvl="1" indent="-231139" algn="l" rtl="0">
              <a:lnSpc>
                <a:spcPct val="100000"/>
              </a:lnSpc>
              <a:spcBef>
                <a:spcPts val="0"/>
              </a:spcBef>
              <a:spcAft>
                <a:spcPts val="0"/>
              </a:spcAft>
              <a:buSzPts val="1760"/>
              <a:buFont typeface="Noto Sans Symbols"/>
              <a:buNone/>
            </a:pPr>
            <a:endParaRPr sz="2200" b="1" dirty="0">
              <a:latin typeface="Century Gothic"/>
              <a:ea typeface="Century Gothic"/>
              <a:cs typeface="Century Gothic"/>
              <a:sym typeface="Century Gothic"/>
            </a:endParaRPr>
          </a:p>
        </p:txBody>
      </p:sp>
      <p:sp>
        <p:nvSpPr>
          <p:cNvPr id="10" name="Text Placeholder 2">
            <a:extLst>
              <a:ext uri="{FF2B5EF4-FFF2-40B4-BE49-F238E27FC236}">
                <a16:creationId xmlns:a16="http://schemas.microsoft.com/office/drawing/2014/main" id="{BF9455E7-AA1B-4D51-9AE3-AD65883F1CCC}"/>
              </a:ext>
            </a:extLst>
          </p:cNvPr>
          <p:cNvSpPr txBox="1">
            <a:spLocks/>
          </p:cNvSpPr>
          <p:nvPr/>
        </p:nvSpPr>
        <p:spPr>
          <a:xfrm>
            <a:off x="57875" y="1381597"/>
            <a:ext cx="9787457" cy="481701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Trebuchet MS"/>
              <a:sym typeface="Trebuchet MS"/>
            </a:endParaRPr>
          </a:p>
        </p:txBody>
      </p:sp>
      <p:sp>
        <p:nvSpPr>
          <p:cNvPr id="11" name="Text Placeholder 2">
            <a:extLst>
              <a:ext uri="{FF2B5EF4-FFF2-40B4-BE49-F238E27FC236}">
                <a16:creationId xmlns:a16="http://schemas.microsoft.com/office/drawing/2014/main" id="{C449F475-947A-4833-AB85-6E73FB8267D0}"/>
              </a:ext>
            </a:extLst>
          </p:cNvPr>
          <p:cNvSpPr txBox="1">
            <a:spLocks/>
          </p:cNvSpPr>
          <p:nvPr/>
        </p:nvSpPr>
        <p:spPr>
          <a:xfrm>
            <a:off x="57875" y="1308295"/>
            <a:ext cx="9674609" cy="4890317"/>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20040" algn="l" rtl="0">
              <a:lnSpc>
                <a:spcPct val="100000"/>
              </a:lnSpc>
              <a:spcBef>
                <a:spcPts val="1000"/>
              </a:spcBef>
              <a:spcAft>
                <a:spcPts val="0"/>
              </a:spcAft>
              <a:buClr>
                <a:schemeClr val="accent1"/>
              </a:buClr>
              <a:buSzPts val="144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320039" algn="l" rtl="0">
              <a:lnSpc>
                <a:spcPct val="100000"/>
              </a:lnSpc>
              <a:spcBef>
                <a:spcPts val="1000"/>
              </a:spcBef>
              <a:spcAft>
                <a:spcPts val="0"/>
              </a:spcAft>
              <a:buClr>
                <a:schemeClr val="accent1"/>
              </a:buClr>
              <a:buSzPts val="144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320039"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320040" algn="l" rtl="0">
              <a:lnSpc>
                <a:spcPct val="100000"/>
              </a:lnSpc>
              <a:spcBef>
                <a:spcPts val="1000"/>
              </a:spcBef>
              <a:spcAft>
                <a:spcPts val="0"/>
              </a:spcAft>
              <a:buClr>
                <a:schemeClr val="accent1"/>
              </a:buClr>
              <a:buSzPts val="144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The 2020–2025 PEP provided credible, relevant evaluations</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Lessons learnt will strengthen the 2026–2030 cycle	</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The 2020–2025 PEP advanced evidence-based governance in Mpumalanga.</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Successes in alignment, participation, and capacity building.</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Challenges in methodology, data, and institutional culture.</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r>
              <a:rPr kumimoji="0" lang="en-US" sz="30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rPr>
              <a:t>Lessons provide a foundation for a stronger, more strategic 2026–2030 plan. </a:t>
            </a:r>
          </a:p>
          <a:p>
            <a:pPr marL="457200" marR="0" lvl="0" indent="-320040" algn="l" defTabSz="914400" rtl="0" eaLnBrk="1" fontAlgn="auto" latinLnBrk="0" hangingPunct="1">
              <a:lnSpc>
                <a:spcPct val="100000"/>
              </a:lnSpc>
              <a:spcBef>
                <a:spcPts val="1000"/>
              </a:spcBef>
              <a:spcAft>
                <a:spcPts val="0"/>
              </a:spcAft>
              <a:buClr>
                <a:srgbClr val="5FCBEF"/>
              </a:buClr>
              <a:buSzPts val="1440"/>
              <a:buFont typeface="Noto Sans Symbols"/>
              <a:buChar char="►"/>
              <a:tabLst/>
              <a:defRPr/>
            </a:pPr>
            <a:endParaRPr kumimoji="0" lang="en-ZA" sz="1800" b="0" i="0" u="none" strike="noStrike" kern="0" cap="none" spc="0" normalizeH="0" baseline="0" noProof="0" dirty="0">
              <a:ln>
                <a:noFill/>
              </a:ln>
              <a:solidFill>
                <a:srgbClr val="3F3F3F"/>
              </a:solidFill>
              <a:effectLst/>
              <a:uLnTx/>
              <a:uFillTx/>
              <a:latin typeface="Calibri" panose="020F0502020204030204" pitchFamily="34" charset="0"/>
              <a:cs typeface="Calibri" panose="020F0502020204030204" pitchFamily="34" charset="0"/>
              <a:sym typeface="Trebuchet MS"/>
            </a:endParaRPr>
          </a:p>
        </p:txBody>
      </p:sp>
    </p:spTree>
    <p:extLst>
      <p:ext uri="{BB962C8B-B14F-4D97-AF65-F5344CB8AC3E}">
        <p14:creationId xmlns:p14="http://schemas.microsoft.com/office/powerpoint/2010/main" val="357939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AC15-D79B-5A97-5304-BAF25BD206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8CE616-123F-F169-4C27-A7AAFFD974CA}"/>
              </a:ext>
            </a:extLst>
          </p:cNvPr>
          <p:cNvSpPr>
            <a:spLocks noChangeArrowheads="1"/>
          </p:cNvSpPr>
          <p:nvPr/>
        </p:nvSpPr>
        <p:spPr bwMode="auto">
          <a:xfrm>
            <a:off x="622300" y="2984503"/>
            <a:ext cx="8775700" cy="2273298"/>
          </a:xfrm>
          <a:prstGeom prst="rect">
            <a:avLst/>
          </a:prstGeom>
          <a:no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6" name="Content Placeholder 2">
            <a:extLst>
              <a:ext uri="{FF2B5EF4-FFF2-40B4-BE49-F238E27FC236}">
                <a16:creationId xmlns:a16="http://schemas.microsoft.com/office/drawing/2014/main" id="{30F6E82E-CED2-4182-514C-0B4149CAEF52}"/>
              </a:ext>
            </a:extLst>
          </p:cNvPr>
          <p:cNvSpPr txBox="1">
            <a:spLocks/>
          </p:cNvSpPr>
          <p:nvPr/>
        </p:nvSpPr>
        <p:spPr>
          <a:xfrm>
            <a:off x="3462338" y="4205054"/>
            <a:ext cx="2927350" cy="10715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80000"/>
              </a:lnSpc>
              <a:buFont typeface="Arial" charset="0"/>
              <a:buNone/>
            </a:pPr>
            <a:endParaRPr lang="en-US" sz="1500" dirty="0">
              <a:solidFill>
                <a:srgbClr val="D7E4BD"/>
              </a:solidFill>
              <a:latin typeface="Arial" charset="0"/>
              <a:ea typeface="ＭＳ Ｐゴシック" charset="0"/>
              <a:cs typeface="Arial" charset="0"/>
            </a:endParaRPr>
          </a:p>
          <a:p>
            <a:pPr>
              <a:lnSpc>
                <a:spcPct val="80000"/>
              </a:lnSpc>
              <a:buFont typeface="Arial" charset="0"/>
              <a:buNone/>
            </a:pPr>
            <a:endParaRPr lang="en-US" sz="1500" dirty="0">
              <a:solidFill>
                <a:srgbClr val="D7E4BD"/>
              </a:solidFill>
              <a:latin typeface="Arial" charset="0"/>
              <a:ea typeface="ＭＳ Ｐゴシック" charset="0"/>
              <a:cs typeface="Arial" charset="0"/>
            </a:endParaRPr>
          </a:p>
          <a:p>
            <a:pPr>
              <a:lnSpc>
                <a:spcPct val="80000"/>
              </a:lnSpc>
              <a:buFont typeface="Arial" charset="0"/>
              <a:buNone/>
            </a:pPr>
            <a:r>
              <a:rPr lang="en-US" sz="1800" dirty="0">
                <a:solidFill>
                  <a:srgbClr val="000000"/>
                </a:solidFill>
                <a:latin typeface="Arial" charset="0"/>
                <a:ea typeface="ＭＳ Ｐゴシック" charset="0"/>
                <a:cs typeface="Arial" charset="0"/>
              </a:rPr>
              <a:t>NDO LIVHUWA</a:t>
            </a:r>
          </a:p>
          <a:p>
            <a:pPr>
              <a:lnSpc>
                <a:spcPct val="80000"/>
              </a:lnSpc>
              <a:buFont typeface="Arial" charset="0"/>
              <a:buNone/>
            </a:pPr>
            <a:r>
              <a:rPr lang="en-US" sz="1800" dirty="0">
                <a:solidFill>
                  <a:srgbClr val="000000"/>
                </a:solidFill>
                <a:latin typeface="Arial" charset="0"/>
                <a:ea typeface="ＭＳ Ｐゴシック" charset="0"/>
                <a:cs typeface="Arial" charset="0"/>
              </a:rPr>
              <a:t>ENKOSI</a:t>
            </a:r>
          </a:p>
        </p:txBody>
      </p:sp>
      <p:pic>
        <p:nvPicPr>
          <p:cNvPr id="7" name="Picture 9" descr="96238841982637933.png">
            <a:extLst>
              <a:ext uri="{FF2B5EF4-FFF2-40B4-BE49-F238E27FC236}">
                <a16:creationId xmlns:a16="http://schemas.microsoft.com/office/drawing/2014/main" id="{D095ACCC-83B8-D7CD-D923-4090A2EFB3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8939" y="2984502"/>
            <a:ext cx="1524000" cy="185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10">
            <a:extLst>
              <a:ext uri="{FF2B5EF4-FFF2-40B4-BE49-F238E27FC236}">
                <a16:creationId xmlns:a16="http://schemas.microsoft.com/office/drawing/2014/main" id="{812843DA-5F45-8CBE-7CD1-5A24C981E454}"/>
              </a:ext>
            </a:extLst>
          </p:cNvPr>
          <p:cNvSpPr>
            <a:spLocks noChangeArrowheads="1"/>
          </p:cNvSpPr>
          <p:nvPr/>
        </p:nvSpPr>
        <p:spPr bwMode="auto">
          <a:xfrm>
            <a:off x="7115176" y="3060702"/>
            <a:ext cx="2109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dirty="0">
                <a:solidFill>
                  <a:srgbClr val="000000"/>
                </a:solidFill>
              </a:rPr>
              <a:t>HI NKHENSILE</a:t>
            </a:r>
          </a:p>
          <a:p>
            <a:pPr algn="r"/>
            <a:r>
              <a:rPr lang="en-US" dirty="0">
                <a:solidFill>
                  <a:srgbClr val="000000"/>
                </a:solidFill>
              </a:rPr>
              <a:t>SIYATHOKOZA                                                 SIYABONGA</a:t>
            </a:r>
          </a:p>
        </p:txBody>
      </p:sp>
      <p:sp>
        <p:nvSpPr>
          <p:cNvPr id="9" name="Rectangle 11">
            <a:extLst>
              <a:ext uri="{FF2B5EF4-FFF2-40B4-BE49-F238E27FC236}">
                <a16:creationId xmlns:a16="http://schemas.microsoft.com/office/drawing/2014/main" id="{B4E4277E-D349-452E-AC45-7A705FBA491C}"/>
              </a:ext>
            </a:extLst>
          </p:cNvPr>
          <p:cNvSpPr>
            <a:spLocks noChangeArrowheads="1"/>
          </p:cNvSpPr>
          <p:nvPr/>
        </p:nvSpPr>
        <p:spPr bwMode="auto">
          <a:xfrm>
            <a:off x="769938" y="3062290"/>
            <a:ext cx="2692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dirty="0"/>
              <a:t>THANK YOU</a:t>
            </a:r>
          </a:p>
          <a:p>
            <a:r>
              <a:rPr lang="en-US" dirty="0"/>
              <a:t>DANKIE   </a:t>
            </a:r>
          </a:p>
          <a:p>
            <a:r>
              <a:rPr lang="en-US" dirty="0"/>
              <a:t>REA LEBOHA</a:t>
            </a:r>
            <a:endParaRPr lang="en-US" dirty="0">
              <a:latin typeface="Calibri" charset="0"/>
            </a:endParaRPr>
          </a:p>
        </p:txBody>
      </p:sp>
      <p:sp>
        <p:nvSpPr>
          <p:cNvPr id="3" name="TextBox 2">
            <a:extLst>
              <a:ext uri="{FF2B5EF4-FFF2-40B4-BE49-F238E27FC236}">
                <a16:creationId xmlns:a16="http://schemas.microsoft.com/office/drawing/2014/main" id="{427FA45C-519E-A028-A4A2-D13C50BAF861}"/>
              </a:ext>
            </a:extLst>
          </p:cNvPr>
          <p:cNvSpPr txBox="1"/>
          <p:nvPr/>
        </p:nvSpPr>
        <p:spPr>
          <a:xfrm>
            <a:off x="1836296" y="1022041"/>
            <a:ext cx="5921114" cy="461665"/>
          </a:xfrm>
          <a:prstGeom prst="rect">
            <a:avLst/>
          </a:prstGeom>
          <a:noFill/>
        </p:spPr>
        <p:txBody>
          <a:bodyPr wrap="square">
            <a:spAutoFit/>
          </a:bodyPr>
          <a:lstStyle/>
          <a:p>
            <a:pPr algn="ctr" defTabSz="742950">
              <a:defRPr/>
            </a:pPr>
            <a:r>
              <a:rPr lang="en-US" sz="2400" b="1" dirty="0">
                <a:solidFill>
                  <a:prstClr val="black"/>
                </a:solidFill>
                <a:latin typeface="+mj-lt"/>
                <a:cs typeface="Arial" panose="020B0604020202020204" pitchFamily="34" charset="0"/>
              </a:rPr>
              <a:t>THANK YOU</a:t>
            </a:r>
          </a:p>
        </p:txBody>
      </p:sp>
    </p:spTree>
    <p:extLst>
      <p:ext uri="{BB962C8B-B14F-4D97-AF65-F5344CB8AC3E}">
        <p14:creationId xmlns:p14="http://schemas.microsoft.com/office/powerpoint/2010/main" val="91234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13643</TotalTime>
  <Words>2335</Words>
  <Application>Microsoft Office PowerPoint</Application>
  <PresentationFormat>A4 Paper (210x297 mm)</PresentationFormat>
  <Paragraphs>504</Paragraphs>
  <Slides>19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19</vt:i4>
      </vt:variant>
    </vt:vector>
  </HeadingPairs>
  <TitlesOfParts>
    <vt:vector size="33" baseType="lpstr">
      <vt:lpstr>MS Mincho</vt:lpstr>
      <vt:lpstr>MS PGothic</vt:lpstr>
      <vt:lpstr>Aptos</vt:lpstr>
      <vt:lpstr>Arial</vt:lpstr>
      <vt:lpstr>Arial Black</vt:lpstr>
      <vt:lpstr>Calibri</vt:lpstr>
      <vt:lpstr>Cambria</vt:lpstr>
      <vt:lpstr>Century Gothic</vt:lpstr>
      <vt:lpstr>Gill Sans MT</vt:lpstr>
      <vt:lpstr>Noto Sans Symbols</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5.1 List all evaluations completed from 2020-2025 Period their status and the service providers </vt:lpstr>
      <vt:lpstr>PowerPoint Presentation</vt:lpstr>
      <vt:lpstr>PowerPoint Presentation</vt:lpstr>
      <vt:lpstr>PowerPoint Presentation</vt:lpstr>
      <vt:lpstr> 5.5. Summary score for all 14 evaluations cont’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SIMA</cp:lastModifiedBy>
  <cp:revision>729</cp:revision>
  <cp:lastPrinted>2022-09-13T09:40:57Z</cp:lastPrinted>
  <dcterms:created xsi:type="dcterms:W3CDTF">2014-11-18T07:45:06Z</dcterms:created>
  <dcterms:modified xsi:type="dcterms:W3CDTF">2026-07-21T07:24:33Z</dcterms:modified>
</cp:coreProperties>
</file>